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9" r:id="rId3"/>
    <p:sldMasterId id="2147483690" r:id="rId4"/>
  </p:sldMasterIdLst>
  <p:notesMasterIdLst>
    <p:notesMasterId r:id="rId6"/>
  </p:notesMasterIdLst>
  <p:sldIdLst>
    <p:sldId id="635" r:id="rId5"/>
    <p:sldId id="349" r:id="rId7"/>
    <p:sldId id="644" r:id="rId8"/>
    <p:sldId id="1732" r:id="rId9"/>
    <p:sldId id="1748" r:id="rId10"/>
    <p:sldId id="1747" r:id="rId11"/>
    <p:sldId id="1749" r:id="rId12"/>
    <p:sldId id="1750" r:id="rId13"/>
    <p:sldId id="1733" r:id="rId14"/>
    <p:sldId id="1765" r:id="rId15"/>
    <p:sldId id="1766" r:id="rId16"/>
    <p:sldId id="1736" r:id="rId17"/>
    <p:sldId id="1767" r:id="rId18"/>
    <p:sldId id="1768" r:id="rId19"/>
    <p:sldId id="1769" r:id="rId20"/>
    <p:sldId id="624"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635"/>
            <p14:sldId id="1732"/>
            <p14:sldId id="349"/>
            <p14:sldId id="644"/>
            <p14:sldId id="1750"/>
            <p14:sldId id="1747"/>
            <p14:sldId id="1749"/>
            <p14:sldId id="1765"/>
            <p14:sldId id="1733"/>
            <p14:sldId id="1736"/>
            <p14:sldId id="1767"/>
            <p14:sldId id="1748"/>
            <p14:sldId id="1766"/>
            <p14:sldId id="624"/>
            <p14:sldId id="1769"/>
            <p14:sldId id="1768"/>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A0001"/>
    <a:srgbClr val="BFBFBF"/>
    <a:srgbClr val="CEAB6E"/>
    <a:srgbClr val="A6A6A6"/>
    <a:srgbClr val="B1B1B1"/>
    <a:srgbClr val="063771"/>
    <a:srgbClr val="222A35"/>
    <a:srgbClr val="A23341"/>
    <a:srgbClr val="DCDCDC"/>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7" autoAdjust="0"/>
    <p:restoredTop sz="96580" autoAdjust="0"/>
  </p:normalViewPr>
  <p:slideViewPr>
    <p:cSldViewPr snapToGrid="0">
      <p:cViewPr varScale="1">
        <p:scale>
          <a:sx n="63" d="100"/>
          <a:sy n="63" d="100"/>
        </p:scale>
        <p:origin x="724" y="48"/>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5" Type="http://schemas.openxmlformats.org/officeDocument/2006/relationships/commentAuthors" Target="commentAuthors.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sv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dirty="0"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endPar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dirty="0"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dirty="0" smtClean="0"/>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endParaRPr lang="zh-CN" altLang="en-US" dirty="0"/>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endParaRPr lang="zh-CN" altLang="en-US" dirty="0"/>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endParaRPr lang="zh-CN" altLang="en-US" dirty="0"/>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endParaRPr lang="zh-CN" altLang="en-US" dirty="0"/>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dirty="0" smtClean="0"/>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endParaRPr lang="zh-CN" altLang="en-US" sz="1200" dirty="0">
              <a:solidFill>
                <a:schemeClr val="tx1">
                  <a:lumMod val="50000"/>
                  <a:lumOff val="50000"/>
                </a:schemeClr>
              </a:solidFill>
              <a:cs typeface="+mn-ea"/>
              <a:sym typeface="+mn-lt"/>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1" Type="http://schemas.openxmlformats.org/officeDocument/2006/relationships/theme" Target="../theme/theme2.xml"/><Relationship Id="rId20" Type="http://schemas.openxmlformats.org/officeDocument/2006/relationships/slideLayout" Target="../slideLayouts/slideLayout40.xml"/><Relationship Id="rId2" Type="http://schemas.openxmlformats.org/officeDocument/2006/relationships/slideLayout" Target="../slideLayouts/slideLayout22.xml"/><Relationship Id="rId19" Type="http://schemas.openxmlformats.org/officeDocument/2006/relationships/slideLayout" Target="../slideLayouts/slideLayout39.xml"/><Relationship Id="rId18" Type="http://schemas.openxmlformats.org/officeDocument/2006/relationships/slideLayout" Target="../slideLayouts/slideLayout38.xml"/><Relationship Id="rId17" Type="http://schemas.openxmlformats.org/officeDocument/2006/relationships/slideLayout" Target="../slideLayouts/slideLayout37.xml"/><Relationship Id="rId16" Type="http://schemas.openxmlformats.org/officeDocument/2006/relationships/slideLayout" Target="../slideLayouts/slideLayout36.xml"/><Relationship Id="rId15" Type="http://schemas.openxmlformats.org/officeDocument/2006/relationships/slideLayout" Target="../slideLayouts/slideLayout35.xml"/><Relationship Id="rId14" Type="http://schemas.openxmlformats.org/officeDocument/2006/relationships/slideLayout" Target="../slideLayouts/slideLayout34.xml"/><Relationship Id="rId13" Type="http://schemas.openxmlformats.org/officeDocument/2006/relationships/slideLayout" Target="../slideLayouts/slideLayout33.xml"/><Relationship Id="rId12" Type="http://schemas.openxmlformats.org/officeDocument/2006/relationships/slideLayout" Target="../slideLayouts/slideLayout32.xml"/><Relationship Id="rId11" Type="http://schemas.openxmlformats.org/officeDocument/2006/relationships/slideLayout" Target="../slideLayouts/slideLayout31.xml"/><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8.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8.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8.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sp>
        <p:nvSpPr>
          <p:cNvPr id="4" name="矩形 3"/>
          <p:cNvSpPr/>
          <p:nvPr/>
        </p:nvSpPr>
        <p:spPr>
          <a:xfrm>
            <a:off x="0" y="0"/>
            <a:ext cx="12192000" cy="6858000"/>
          </a:xfrm>
          <a:prstGeom prst="rect">
            <a:avLst/>
          </a:prstGeom>
          <a:gradFill flip="none" rotWithShape="1">
            <a:gsLst>
              <a:gs pos="31000">
                <a:schemeClr val="bg1"/>
              </a:gs>
              <a:gs pos="100000">
                <a:schemeClr val="bg1">
                  <a:alpha val="50000"/>
                </a:schemeClr>
              </a:gs>
            </a:gsLst>
            <a:lin ang="0" scaled="1"/>
            <a:tileRect/>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p:cNvSpPr txBox="1"/>
          <p:nvPr/>
        </p:nvSpPr>
        <p:spPr>
          <a:xfrm>
            <a:off x="145843" y="2308618"/>
            <a:ext cx="11463433" cy="166052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54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针对学生教育的个性化评价</a:t>
            </a:r>
            <a:endParaRPr kumimoji="0" lang="zh-CN" altLang="en-US" sz="54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					</a:t>
            </a:r>
            <a:r>
              <a:rPr kumimoji="0" lang="en-US" altLang="zh-CN" sz="36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a:t>
            </a:r>
            <a:r>
              <a:rPr kumimoji="0" lang="zh-CN" altLang="en-US" sz="36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学生心理差异与因材施教</a:t>
            </a:r>
            <a:endParaRPr kumimoji="0" lang="zh-CN" altLang="en-US" sz="36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0" name="组合 9"/>
          <p:cNvGrpSpPr/>
          <p:nvPr/>
        </p:nvGrpSpPr>
        <p:grpSpPr>
          <a:xfrm>
            <a:off x="1571849" y="1291633"/>
            <a:ext cx="2136277" cy="157242"/>
            <a:chOff x="4616246" y="3878362"/>
            <a:chExt cx="5571416" cy="410087"/>
          </a:xfrm>
          <a:solidFill>
            <a:schemeClr val="tx1">
              <a:alpha val="80000"/>
            </a:schemeClr>
          </a:solidFill>
        </p:grpSpPr>
        <p:sp>
          <p:nvSpPr>
            <p:cNvPr id="5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组合 14"/>
          <p:cNvGrpSpPr/>
          <p:nvPr/>
        </p:nvGrpSpPr>
        <p:grpSpPr>
          <a:xfrm>
            <a:off x="1587746" y="550437"/>
            <a:ext cx="2144877" cy="612998"/>
            <a:chOff x="4606634" y="2048989"/>
            <a:chExt cx="5593843" cy="1598699"/>
          </a:xfrm>
          <a:solidFill>
            <a:schemeClr val="accent1">
              <a:alpha val="80000"/>
            </a:schemeClr>
          </a:solidFill>
        </p:grpSpPr>
        <p:sp>
          <p:nvSpPr>
            <p:cNvPr id="40"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组合 15"/>
          <p:cNvGrpSpPr/>
          <p:nvPr/>
        </p:nvGrpSpPr>
        <p:grpSpPr>
          <a:xfrm>
            <a:off x="369358" y="553316"/>
            <a:ext cx="960649" cy="958410"/>
            <a:chOff x="2105799" y="20055838"/>
            <a:chExt cx="6748090" cy="6732363"/>
          </a:xfrm>
          <a:solidFill>
            <a:schemeClr val="accent1">
              <a:alpha val="80000"/>
            </a:schemeClr>
          </a:solidFill>
        </p:grpSpPr>
        <p:sp>
          <p:nvSpPr>
            <p:cNvPr id="1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 name="图片 91"/>
          <p:cNvPicPr>
            <a:picLocks noChangeAspect="1"/>
          </p:cNvPicPr>
          <p:nvPr/>
        </p:nvPicPr>
        <p:blipFill>
          <a:blip r:embed="rId1"/>
          <a:stretch>
            <a:fillRect/>
          </a:stretch>
        </p:blipFill>
        <p:spPr>
          <a:xfrm>
            <a:off x="0" y="0"/>
            <a:ext cx="12192000" cy="6858000"/>
          </a:xfrm>
          <a:prstGeom prst="rect">
            <a:avLst/>
          </a:prstGeom>
        </p:spPr>
      </p:pic>
      <p:sp>
        <p:nvSpPr>
          <p:cNvPr id="2" name="矩形 1"/>
          <p:cNvSpPr/>
          <p:nvPr/>
        </p:nvSpPr>
        <p:spPr>
          <a:xfrm>
            <a:off x="1" y="0"/>
            <a:ext cx="4953000" cy="6858000"/>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 name="组合 2"/>
          <p:cNvGrpSpPr/>
          <p:nvPr/>
        </p:nvGrpSpPr>
        <p:grpSpPr>
          <a:xfrm>
            <a:off x="796575" y="2751038"/>
            <a:ext cx="3458058" cy="922020"/>
            <a:chOff x="872775" y="2487402"/>
            <a:chExt cx="3458058" cy="922020"/>
          </a:xfrm>
        </p:grpSpPr>
        <p:sp>
          <p:nvSpPr>
            <p:cNvPr id="4" name="文本框 3"/>
            <p:cNvSpPr txBox="1"/>
            <p:nvPr/>
          </p:nvSpPr>
          <p:spPr>
            <a:xfrm>
              <a:off x="872775" y="2487402"/>
              <a:ext cx="3269848" cy="9220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02</a:t>
              </a:r>
              <a:endParaRPr kumimoji="0" lang="zh-CN" altLang="en-US"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等腰三角形 6"/>
            <p:cNvSpPr/>
            <p:nvPr/>
          </p:nvSpPr>
          <p:spPr>
            <a:xfrm rot="5400000">
              <a:off x="4151112" y="2865863"/>
              <a:ext cx="193033" cy="166408"/>
            </a:xfrm>
            <a:prstGeom prst="triangle">
              <a:avLst/>
            </a:prstGeom>
            <a:solidFill>
              <a:schemeClr val="bg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1" name="组合 90"/>
          <p:cNvGrpSpPr/>
          <p:nvPr/>
        </p:nvGrpSpPr>
        <p:grpSpPr>
          <a:xfrm>
            <a:off x="6774186" y="2658742"/>
            <a:ext cx="3526265" cy="1106849"/>
            <a:chOff x="6566813" y="2528855"/>
            <a:chExt cx="3526265" cy="1106849"/>
          </a:xfrm>
        </p:grpSpPr>
        <p:sp>
          <p:nvSpPr>
            <p:cNvPr id="8" name="文本框 7"/>
            <p:cNvSpPr txBox="1"/>
            <p:nvPr/>
          </p:nvSpPr>
          <p:spPr>
            <a:xfrm>
              <a:off x="6566813" y="2528855"/>
              <a:ext cx="3526265" cy="82994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48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人格差异</a:t>
              </a:r>
              <a:endParaRPr kumimoji="0" lang="zh-CN" altLang="en-US" sz="4800" b="1" i="0" u="none" strike="noStrike" kern="1200" cap="none" normalizeH="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p:cNvSpPr txBox="1"/>
            <p:nvPr/>
          </p:nvSpPr>
          <p:spPr>
            <a:xfrm>
              <a:off x="6566813" y="3328999"/>
              <a:ext cx="3526265" cy="306705"/>
            </a:xfrm>
            <a:prstGeom prst="rect">
              <a:avLst/>
            </a:prstGeom>
            <a:noFill/>
          </p:spPr>
          <p:txBody>
            <a:bodyPr wrap="square" rtlCol="0">
              <a:spAutoFit/>
            </a:bodyPr>
            <a:lstStyle/>
            <a:p>
              <a:pPr lvl="0" algn="dist">
                <a:defRPr/>
              </a:pPr>
              <a:endParaRPr lang="en-US" altLang="zh-CN" sz="1400" spc="100" dirty="0">
                <a:solidFill>
                  <a:prstClr val="white">
                    <a:lumMod val="65000"/>
                  </a:prst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组合 35"/>
          <p:cNvGrpSpPr/>
          <p:nvPr/>
        </p:nvGrpSpPr>
        <p:grpSpPr>
          <a:xfrm>
            <a:off x="10093078" y="291782"/>
            <a:ext cx="1512002" cy="444892"/>
            <a:chOff x="9556201" y="498129"/>
            <a:chExt cx="1993881" cy="586680"/>
          </a:xfrm>
        </p:grpSpPr>
        <p:grpSp>
          <p:nvGrpSpPr>
            <p:cNvPr id="37" name="组合 36"/>
            <p:cNvGrpSpPr/>
            <p:nvPr userDrawn="1"/>
          </p:nvGrpSpPr>
          <p:grpSpPr>
            <a:xfrm>
              <a:off x="10239376" y="968937"/>
              <a:ext cx="1307697" cy="96254"/>
              <a:chOff x="4616246" y="3878362"/>
              <a:chExt cx="5571416" cy="410087"/>
            </a:xfrm>
            <a:solidFill>
              <a:schemeClr val="tx1">
                <a:alpha val="80000"/>
              </a:schemeClr>
            </a:solidFill>
          </p:grpSpPr>
          <p:sp>
            <p:nvSpPr>
              <p:cNvPr id="75"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组合 37"/>
            <p:cNvGrpSpPr/>
            <p:nvPr userDrawn="1"/>
          </p:nvGrpSpPr>
          <p:grpSpPr>
            <a:xfrm>
              <a:off x="10237120" y="539555"/>
              <a:ext cx="1312962" cy="375239"/>
              <a:chOff x="4606634" y="2048989"/>
              <a:chExt cx="5593843" cy="1598699"/>
            </a:xfrm>
            <a:solidFill>
              <a:schemeClr val="accent1">
                <a:alpha val="80000"/>
              </a:schemeClr>
            </a:solidFill>
          </p:grpSpPr>
          <p:sp>
            <p:nvSpPr>
              <p:cNvPr id="63"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9" name="组合 38"/>
            <p:cNvGrpSpPr/>
            <p:nvPr userDrawn="1"/>
          </p:nvGrpSpPr>
          <p:grpSpPr>
            <a:xfrm>
              <a:off x="9556201" y="498129"/>
              <a:ext cx="588050" cy="586680"/>
              <a:chOff x="2105799" y="20055838"/>
              <a:chExt cx="6748090" cy="6732363"/>
            </a:xfrm>
            <a:solidFill>
              <a:schemeClr val="accent1">
                <a:alpha val="80000"/>
              </a:schemeClr>
            </a:solidFill>
          </p:grpSpPr>
          <p:sp>
            <p:nvSpPr>
              <p:cNvPr id="40"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dirty="0">
                <a:sym typeface="Arial" panose="020B0604020202020204" pitchFamily="34" charset="0"/>
              </a:rPr>
              <a:t>&lt; 1&gt;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zh-CN" altLang="en-US" dirty="0">
                <a:sym typeface="Arial" panose="020B0604020202020204" pitchFamily="34" charset="0"/>
              </a:rPr>
              <a:t>人格差异</a:t>
            </a:r>
            <a:endParaRPr lang="zh-CN" altLang="en-US" dirty="0">
              <a:sym typeface="Arial" panose="020B0604020202020204" pitchFamily="34" charset="0"/>
            </a:endParaRPr>
          </a:p>
        </p:txBody>
      </p:sp>
      <p:pic>
        <p:nvPicPr>
          <p:cNvPr id="5" name="图片 4"/>
          <p:cNvPicPr>
            <a:picLocks noChangeAspect="1"/>
          </p:cNvPicPr>
          <p:nvPr/>
        </p:nvPicPr>
        <p:blipFill>
          <a:blip r:embed="rId1"/>
          <a:stretch>
            <a:fillRect/>
          </a:stretch>
        </p:blipFill>
        <p:spPr>
          <a:xfrm>
            <a:off x="2449830" y="981075"/>
            <a:ext cx="5532755" cy="54133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Arial" panose="020B0604020202020204" pitchFamily="34" charset="0"/>
              </a:rPr>
              <a:t>人格差异</a:t>
            </a:r>
            <a:endParaRPr lang="zh-CN" altLang="en-US" dirty="0">
              <a:sym typeface="Arial" panose="020B0604020202020204" pitchFamily="34" charset="0"/>
            </a:endParaRPr>
          </a:p>
        </p:txBody>
      </p:sp>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4</a:t>
            </a:r>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cxnSp>
        <p:nvCxnSpPr>
          <p:cNvPr id="38" name="直接连接符 37"/>
          <p:cNvCxnSpPr/>
          <p:nvPr/>
        </p:nvCxnSpPr>
        <p:spPr>
          <a:xfrm>
            <a:off x="3160720" y="2273683"/>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TextBox 21"/>
          <p:cNvSpPr txBox="1">
            <a:spLocks noChangeArrowheads="1"/>
          </p:cNvSpPr>
          <p:nvPr/>
        </p:nvSpPr>
        <p:spPr bwMode="auto">
          <a:xfrm>
            <a:off x="5755640" y="1605280"/>
            <a:ext cx="5004435" cy="45218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sz="2400" dirty="0">
                <a:solidFill>
                  <a:srgbClr val="000000"/>
                </a:solidFill>
                <a:ea typeface="微软雅黑" panose="020B0503020204020204" pitchFamily="34" charset="-122"/>
                <a:cs typeface="+mn-ea"/>
                <a:sym typeface="Arial" panose="020B0604020202020204" pitchFamily="34" charset="0"/>
              </a:rPr>
              <a:t>    </a:t>
            </a:r>
            <a:r>
              <a:rPr sz="2400" dirty="0">
                <a:solidFill>
                  <a:srgbClr val="000000"/>
                </a:solidFill>
                <a:ea typeface="微软雅黑" panose="020B0503020204020204" pitchFamily="34" charset="-122"/>
                <a:cs typeface="+mn-ea"/>
                <a:sym typeface="Arial" panose="020B0604020202020204" pitchFamily="34" charset="0"/>
              </a:rPr>
              <a:t>对于胆汁质的学生，教师要鼓励他们气质中的积极方面，如勇于进取、爽朗、敢为等品质。同时，要对他们严格要求，帮助他们养成遵守纪律、约束自已任性和粗暴行为的习惯。在生活上，常常给予他们一些需要耐心的任务，锻炼他们的自制力。在学习上，常常给他们一些有难度的学习任务，克服他们急躁和不求甚解的毛病。</a:t>
            </a:r>
            <a:endParaRPr sz="2400" dirty="0">
              <a:solidFill>
                <a:srgbClr val="000000"/>
              </a:solidFill>
              <a:ea typeface="微软雅黑" panose="020B0503020204020204" pitchFamily="34" charset="-122"/>
              <a:cs typeface="+mn-ea"/>
              <a:sym typeface="Arial" panose="020B0604020202020204" pitchFamily="34" charset="0"/>
            </a:endParaRPr>
          </a:p>
        </p:txBody>
      </p:sp>
      <p:cxnSp>
        <p:nvCxnSpPr>
          <p:cNvPr id="42" name="直接连接符 41"/>
          <p:cNvCxnSpPr/>
          <p:nvPr/>
        </p:nvCxnSpPr>
        <p:spPr>
          <a:xfrm>
            <a:off x="3160720" y="4178422"/>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p:nvPicPr>
        <p:blipFill>
          <a:blip r:embed="rId1"/>
          <a:stretch>
            <a:fillRect/>
          </a:stretch>
        </p:blipFill>
        <p:spPr>
          <a:xfrm>
            <a:off x="267970" y="2077085"/>
            <a:ext cx="5013960" cy="3627120"/>
          </a:xfrm>
          <a:prstGeom prst="rect">
            <a:avLst/>
          </a:prstGeom>
        </p:spPr>
      </p:pic>
      <p:sp>
        <p:nvSpPr>
          <p:cNvPr id="3" name="文本框 2"/>
          <p:cNvSpPr txBox="1"/>
          <p:nvPr/>
        </p:nvSpPr>
        <p:spPr>
          <a:xfrm>
            <a:off x="6642735" y="1144905"/>
            <a:ext cx="3230880" cy="460375"/>
          </a:xfrm>
          <a:prstGeom prst="rect">
            <a:avLst/>
          </a:prstGeom>
          <a:noFill/>
        </p:spPr>
        <p:txBody>
          <a:bodyPr wrap="none" rtlCol="0">
            <a:spAutoFit/>
          </a:bodyPr>
          <a:p>
            <a:pPr algn="ctr"/>
            <a:r>
              <a:rPr lang="zh-CN" altLang="en-US" sz="24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胆汁质：外向、不稳定</a:t>
            </a:r>
            <a:endParaRPr lang="zh-CN" altLang="en-US" sz="24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Arial" panose="020B0604020202020204" pitchFamily="34" charset="0"/>
              </a:rPr>
              <a:t>人格差异</a:t>
            </a:r>
            <a:endParaRPr lang="zh-CN" altLang="en-US" dirty="0">
              <a:sym typeface="Arial" panose="020B0604020202020204" pitchFamily="34" charset="0"/>
            </a:endParaRPr>
          </a:p>
        </p:txBody>
      </p:sp>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4</a:t>
            </a:r>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cxnSp>
        <p:nvCxnSpPr>
          <p:cNvPr id="38" name="直接连接符 37"/>
          <p:cNvCxnSpPr/>
          <p:nvPr/>
        </p:nvCxnSpPr>
        <p:spPr>
          <a:xfrm>
            <a:off x="3160720" y="2273683"/>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TextBox 21"/>
          <p:cNvSpPr txBox="1">
            <a:spLocks noChangeArrowheads="1"/>
          </p:cNvSpPr>
          <p:nvPr/>
        </p:nvSpPr>
        <p:spPr bwMode="auto">
          <a:xfrm>
            <a:off x="5530215" y="1625600"/>
            <a:ext cx="5004435" cy="40786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sz="2400" dirty="0">
                <a:solidFill>
                  <a:srgbClr val="000000"/>
                </a:solidFill>
                <a:ea typeface="微软雅黑" panose="020B0503020204020204" pitchFamily="34" charset="-122"/>
                <a:cs typeface="+mn-ea"/>
                <a:sym typeface="Arial" panose="020B0604020202020204" pitchFamily="34" charset="0"/>
              </a:rPr>
              <a:t>    </a:t>
            </a:r>
            <a:r>
              <a:rPr sz="2400" dirty="0">
                <a:solidFill>
                  <a:srgbClr val="000000"/>
                </a:solidFill>
                <a:ea typeface="微软雅黑" panose="020B0503020204020204" pitchFamily="34" charset="-122"/>
                <a:cs typeface="+mn-ea"/>
                <a:sym typeface="Arial" panose="020B0604020202020204" pitchFamily="34" charset="0"/>
              </a:rPr>
              <a:t>对于多血质的学生，教师要根据他们活泼开朗、好表现等特点，引导他们积极参与各项活动，在活动中给予他们一些需要耐力和持久性的任务，对他们的积极表现要给予及时反馈和奖励，对他们的粗心、轻浮、注意力不集中等特点要进行批评和惩罚，引导他们培养专一、坚持、踏实和耐劳的品质。</a:t>
            </a:r>
            <a:endParaRPr sz="2400" dirty="0">
              <a:solidFill>
                <a:srgbClr val="000000"/>
              </a:solidFill>
              <a:ea typeface="微软雅黑" panose="020B0503020204020204" pitchFamily="34" charset="-122"/>
              <a:cs typeface="+mn-ea"/>
              <a:sym typeface="Arial" panose="020B0604020202020204" pitchFamily="34" charset="0"/>
            </a:endParaRPr>
          </a:p>
        </p:txBody>
      </p:sp>
      <p:cxnSp>
        <p:nvCxnSpPr>
          <p:cNvPr id="42" name="直接连接符 41"/>
          <p:cNvCxnSpPr/>
          <p:nvPr/>
        </p:nvCxnSpPr>
        <p:spPr>
          <a:xfrm>
            <a:off x="3160720" y="4178422"/>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p:nvPicPr>
        <p:blipFill>
          <a:blip r:embed="rId1"/>
          <a:stretch>
            <a:fillRect/>
          </a:stretch>
        </p:blipFill>
        <p:spPr>
          <a:xfrm>
            <a:off x="267970" y="2077085"/>
            <a:ext cx="5013960" cy="3627120"/>
          </a:xfrm>
          <a:prstGeom prst="rect">
            <a:avLst/>
          </a:prstGeom>
        </p:spPr>
      </p:pic>
      <p:sp>
        <p:nvSpPr>
          <p:cNvPr id="3" name="文本框 2"/>
          <p:cNvSpPr txBox="1"/>
          <p:nvPr/>
        </p:nvSpPr>
        <p:spPr>
          <a:xfrm>
            <a:off x="6712585" y="1144905"/>
            <a:ext cx="2926080" cy="460375"/>
          </a:xfrm>
          <a:prstGeom prst="rect">
            <a:avLst/>
          </a:prstGeom>
          <a:noFill/>
        </p:spPr>
        <p:txBody>
          <a:bodyPr wrap="none" rtlCol="0">
            <a:spAutoFit/>
          </a:bodyPr>
          <a:p>
            <a:pPr algn="ctr"/>
            <a:r>
              <a:rPr lang="zh-CN" altLang="en-US" sz="24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多血质：外向、稳定</a:t>
            </a:r>
            <a:endParaRPr lang="zh-CN" altLang="en-US" sz="24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Arial" panose="020B0604020202020204" pitchFamily="34" charset="0"/>
              </a:rPr>
              <a:t>人格差异</a:t>
            </a:r>
            <a:endParaRPr lang="zh-CN" altLang="en-US" dirty="0">
              <a:sym typeface="Arial" panose="020B0604020202020204" pitchFamily="34" charset="0"/>
            </a:endParaRPr>
          </a:p>
        </p:txBody>
      </p:sp>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4</a:t>
            </a:r>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cxnSp>
        <p:nvCxnSpPr>
          <p:cNvPr id="38" name="直接连接符 37"/>
          <p:cNvCxnSpPr/>
          <p:nvPr/>
        </p:nvCxnSpPr>
        <p:spPr>
          <a:xfrm>
            <a:off x="3160720" y="2273683"/>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TextBox 21"/>
          <p:cNvSpPr txBox="1">
            <a:spLocks noChangeArrowheads="1"/>
          </p:cNvSpPr>
          <p:nvPr/>
        </p:nvSpPr>
        <p:spPr bwMode="auto">
          <a:xfrm>
            <a:off x="5530215" y="1625600"/>
            <a:ext cx="6055995" cy="4965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sz="2400" dirty="0">
                <a:solidFill>
                  <a:srgbClr val="000000"/>
                </a:solidFill>
                <a:ea typeface="微软雅黑" panose="020B0503020204020204" pitchFamily="34" charset="-122"/>
                <a:cs typeface="+mn-ea"/>
                <a:sym typeface="Arial" panose="020B0604020202020204" pitchFamily="34" charset="0"/>
              </a:rPr>
              <a:t>    </a:t>
            </a:r>
            <a:r>
              <a:rPr sz="2400" dirty="0">
                <a:solidFill>
                  <a:srgbClr val="000000"/>
                </a:solidFill>
                <a:ea typeface="微软雅黑" panose="020B0503020204020204" pitchFamily="34" charset="-122"/>
                <a:cs typeface="+mn-ea"/>
                <a:sym typeface="Arial" panose="020B0604020202020204" pitchFamily="34" charset="0"/>
              </a:rPr>
              <a:t>对于黏液质的学生，教师要利用他们冷静沉着、稳重实干、情绪不易激动、解决问题妥当圆满等优良品质，放手让他们参与班级的管理工作，同时帮助他们克服冷漠、固执的不良品质，培养他们的集体荣誉感和助人为乐的品质。在学习上，黏液质的学生思维刻板，反应慢，注意稳定且不易转移，因此，教师要给他们充分考虑的时间。同时，在教学中，教师还应鼓励他们一题多解，从多个角度考虑问题等，拓宽他们的思路，培养他们思维的灵活性和创造性。</a:t>
            </a:r>
            <a:endParaRPr sz="2400" dirty="0">
              <a:solidFill>
                <a:srgbClr val="000000"/>
              </a:solidFill>
              <a:ea typeface="微软雅黑" panose="020B0503020204020204" pitchFamily="34" charset="-122"/>
              <a:cs typeface="+mn-ea"/>
              <a:sym typeface="Arial" panose="020B0604020202020204" pitchFamily="34" charset="0"/>
            </a:endParaRPr>
          </a:p>
        </p:txBody>
      </p:sp>
      <p:cxnSp>
        <p:nvCxnSpPr>
          <p:cNvPr id="42" name="直接连接符 41"/>
          <p:cNvCxnSpPr/>
          <p:nvPr/>
        </p:nvCxnSpPr>
        <p:spPr>
          <a:xfrm>
            <a:off x="3160720" y="4178422"/>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p:nvPicPr>
        <p:blipFill>
          <a:blip r:embed="rId1"/>
          <a:stretch>
            <a:fillRect/>
          </a:stretch>
        </p:blipFill>
        <p:spPr>
          <a:xfrm>
            <a:off x="267970" y="2077085"/>
            <a:ext cx="5013960" cy="3627120"/>
          </a:xfrm>
          <a:prstGeom prst="rect">
            <a:avLst/>
          </a:prstGeom>
        </p:spPr>
      </p:pic>
      <p:sp>
        <p:nvSpPr>
          <p:cNvPr id="3" name="文本框 2"/>
          <p:cNvSpPr txBox="1"/>
          <p:nvPr/>
        </p:nvSpPr>
        <p:spPr>
          <a:xfrm>
            <a:off x="6712585" y="1144905"/>
            <a:ext cx="2926080" cy="460375"/>
          </a:xfrm>
          <a:prstGeom prst="rect">
            <a:avLst/>
          </a:prstGeom>
          <a:noFill/>
        </p:spPr>
        <p:txBody>
          <a:bodyPr wrap="none" rtlCol="0">
            <a:spAutoFit/>
          </a:bodyPr>
          <a:p>
            <a:pPr algn="ctr"/>
            <a:r>
              <a:rPr lang="zh-CN" altLang="en-US" sz="24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黏液质：内向、稳定</a:t>
            </a:r>
            <a:endParaRPr lang="zh-CN" altLang="en-US" sz="24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Arial" panose="020B0604020202020204" pitchFamily="34" charset="0"/>
              </a:rPr>
              <a:t>人格差异</a:t>
            </a:r>
            <a:endParaRPr lang="zh-CN" altLang="en-US" dirty="0">
              <a:sym typeface="Arial" panose="020B0604020202020204" pitchFamily="34" charset="0"/>
            </a:endParaRPr>
          </a:p>
        </p:txBody>
      </p:sp>
      <p:sp>
        <p:nvSpPr>
          <p:cNvPr id="10" name="灯片编号占位符 9"/>
          <p:cNvSpPr>
            <a:spLocks noGrp="1"/>
          </p:cNvSpPr>
          <p:nvPr>
            <p:ph type="sldNum" sz="quarter" idx="4"/>
          </p:nvPr>
        </p:nvSpPr>
        <p:spPr/>
        <p:txBody>
          <a:bodyPr/>
          <a:lstStyle/>
          <a:p>
            <a:r>
              <a:rPr lang="en-US" altLang="zh-CN" dirty="0">
                <a:sym typeface="Arial" panose="020B0604020202020204" pitchFamily="34" charset="0"/>
              </a:rPr>
              <a:t>&lt; 4</a:t>
            </a:r>
            <a:r>
              <a:rPr lang="zh-CN" altLang="en-US" dirty="0">
                <a:sym typeface="Arial" panose="020B0604020202020204" pitchFamily="34" charset="0"/>
              </a:rPr>
              <a:t> </a:t>
            </a:r>
            <a:r>
              <a:rPr lang="en-US" altLang="zh-CN" dirty="0">
                <a:sym typeface="Arial" panose="020B0604020202020204" pitchFamily="34" charset="0"/>
              </a:rPr>
              <a:t>&gt;</a:t>
            </a:r>
            <a:endParaRPr lang="zh-CN" altLang="en-US" dirty="0">
              <a:sym typeface="Arial" panose="020B0604020202020204" pitchFamily="34" charset="0"/>
            </a:endParaRPr>
          </a:p>
        </p:txBody>
      </p:sp>
      <p:cxnSp>
        <p:nvCxnSpPr>
          <p:cNvPr id="38" name="直接连接符 37"/>
          <p:cNvCxnSpPr/>
          <p:nvPr/>
        </p:nvCxnSpPr>
        <p:spPr>
          <a:xfrm>
            <a:off x="3160720" y="2273683"/>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TextBox 21"/>
          <p:cNvSpPr txBox="1">
            <a:spLocks noChangeArrowheads="1"/>
          </p:cNvSpPr>
          <p:nvPr/>
        </p:nvSpPr>
        <p:spPr bwMode="auto">
          <a:xfrm>
            <a:off x="5281930" y="1411605"/>
            <a:ext cx="6550660" cy="5408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chemeClr val="tx1"/>
                </a:solidFill>
                <a:latin typeface="Arial" panose="020B0604020202020204" pitchFamily="34" charset="0"/>
                <a:ea typeface="宋体" panose="02010600030101010101" pitchFamily="2" charset="-122"/>
              </a:defRPr>
            </a:lvl1pPr>
            <a:lvl2pPr marL="742950" indent="-285750" eaLnBrk="0" hangingPunct="0">
              <a:defRPr sz="1400">
                <a:solidFill>
                  <a:schemeClr val="tx1"/>
                </a:solidFill>
                <a:latin typeface="Arial" panose="020B0604020202020204" pitchFamily="34" charset="0"/>
                <a:ea typeface="宋体" panose="02010600030101010101" pitchFamily="2" charset="-122"/>
              </a:defRPr>
            </a:lvl2pPr>
            <a:lvl3pPr marL="1143000" indent="-228600" eaLnBrk="0" hangingPunct="0">
              <a:defRPr sz="1400">
                <a:solidFill>
                  <a:schemeClr val="tx1"/>
                </a:solidFill>
                <a:latin typeface="Arial" panose="020B0604020202020204" pitchFamily="34" charset="0"/>
                <a:ea typeface="宋体" panose="02010600030101010101" pitchFamily="2" charset="-122"/>
              </a:defRPr>
            </a:lvl3pPr>
            <a:lvl4pPr marL="1600200" indent="-228600" eaLnBrk="0" hangingPunct="0">
              <a:defRPr sz="1400">
                <a:solidFill>
                  <a:schemeClr val="tx1"/>
                </a:solidFill>
                <a:latin typeface="Arial" panose="020B0604020202020204" pitchFamily="34" charset="0"/>
                <a:ea typeface="宋体" panose="02010600030101010101" pitchFamily="2" charset="-122"/>
              </a:defRPr>
            </a:lvl4pPr>
            <a:lvl5pPr marL="2057400" indent="-228600" eaLnBrk="0" hangingPunct="0">
              <a:defRPr sz="1400">
                <a:solidFill>
                  <a:schemeClr val="tx1"/>
                </a:solidFill>
                <a:latin typeface="Arial" panose="020B060402020202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400">
                <a:solidFill>
                  <a:schemeClr val="tx1"/>
                </a:solidFill>
                <a:latin typeface="Arial" panose="020B0604020202020204" pitchFamily="34" charset="0"/>
                <a:ea typeface="宋体" panose="02010600030101010101" pitchFamily="2" charset="-122"/>
              </a:defRPr>
            </a:lvl9pPr>
          </a:lstStyle>
          <a:p>
            <a:pPr algn="just" eaLnBrk="1" hangingPunct="1">
              <a:lnSpc>
                <a:spcPct val="120000"/>
              </a:lnSpc>
            </a:pPr>
            <a:r>
              <a:rPr lang="en-US" sz="2400" dirty="0">
                <a:solidFill>
                  <a:srgbClr val="000000"/>
                </a:solidFill>
                <a:ea typeface="微软雅黑" panose="020B0503020204020204" pitchFamily="34" charset="-122"/>
                <a:cs typeface="+mn-ea"/>
                <a:sym typeface="Arial" panose="020B0604020202020204" pitchFamily="34" charset="0"/>
              </a:rPr>
              <a:t>    </a:t>
            </a:r>
            <a:r>
              <a:rPr sz="2400" dirty="0">
                <a:solidFill>
                  <a:srgbClr val="000000"/>
                </a:solidFill>
                <a:ea typeface="微软雅黑" panose="020B0503020204020204" pitchFamily="34" charset="-122"/>
                <a:cs typeface="+mn-ea"/>
                <a:sym typeface="Arial" panose="020B0604020202020204" pitchFamily="34" charset="0"/>
              </a:rPr>
              <a:t>对于抑郁质的学生，教师要鼓励他们积极参与学校和班级的活动，在活动中增强他们情绪的稳定性和自信心。同时，多给予他们一些与他人交往的任务，鼓励其他同学多关心、帮助抑郁质学生，使他们克服交往中的多疑、敏感和自卑心理。在生活中，教师要注意保护抑郁质学生的自尊心，不要在公开场合批评、指责他们。对抑郁质学生的错误或问题要有足够的耐心，采用单独谈话、举例说服等形式进行启发和循循善诱。在学习上，抑郁质学生反应慢，缺乏学习的主动性，教师要帮助他们制订合理的学习计划，激发他们的学习动机。</a:t>
            </a:r>
            <a:endParaRPr sz="2400" dirty="0">
              <a:solidFill>
                <a:srgbClr val="000000"/>
              </a:solidFill>
              <a:ea typeface="微软雅黑" panose="020B0503020204020204" pitchFamily="34" charset="-122"/>
              <a:cs typeface="+mn-ea"/>
              <a:sym typeface="Arial" panose="020B0604020202020204" pitchFamily="34" charset="0"/>
            </a:endParaRPr>
          </a:p>
        </p:txBody>
      </p:sp>
      <p:cxnSp>
        <p:nvCxnSpPr>
          <p:cNvPr id="42" name="直接连接符 41"/>
          <p:cNvCxnSpPr/>
          <p:nvPr/>
        </p:nvCxnSpPr>
        <p:spPr>
          <a:xfrm>
            <a:off x="3160720" y="4178422"/>
            <a:ext cx="0" cy="108877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p:nvPicPr>
        <p:blipFill>
          <a:blip r:embed="rId1"/>
          <a:stretch>
            <a:fillRect/>
          </a:stretch>
        </p:blipFill>
        <p:spPr>
          <a:xfrm>
            <a:off x="267970" y="2077085"/>
            <a:ext cx="5013960" cy="3627120"/>
          </a:xfrm>
          <a:prstGeom prst="rect">
            <a:avLst/>
          </a:prstGeom>
        </p:spPr>
      </p:pic>
      <p:sp>
        <p:nvSpPr>
          <p:cNvPr id="3" name="文本框 2"/>
          <p:cNvSpPr txBox="1"/>
          <p:nvPr/>
        </p:nvSpPr>
        <p:spPr>
          <a:xfrm>
            <a:off x="6592570" y="951230"/>
            <a:ext cx="3230880" cy="460375"/>
          </a:xfrm>
          <a:prstGeom prst="rect">
            <a:avLst/>
          </a:prstGeom>
          <a:noFill/>
        </p:spPr>
        <p:txBody>
          <a:bodyPr wrap="none" rtlCol="0">
            <a:spAutoFit/>
          </a:bodyPr>
          <a:p>
            <a:pPr algn="ctr"/>
            <a:r>
              <a:rPr lang="zh-CN" altLang="en-US" sz="24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抑郁质：内向、不稳定</a:t>
            </a:r>
            <a:endParaRPr lang="zh-CN" altLang="en-US" sz="2400" b="1" dirty="0" smtClean="0">
              <a:solidFill>
                <a:srgbClr val="FF0000"/>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1515573"/>
            <a:ext cx="12192000" cy="38268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文本框 7"/>
          <p:cNvSpPr txBox="1"/>
          <p:nvPr/>
        </p:nvSpPr>
        <p:spPr>
          <a:xfrm>
            <a:off x="2248522" y="2670712"/>
            <a:ext cx="7723981" cy="1054584"/>
          </a:xfrm>
          <a:prstGeom prst="rect">
            <a:avLst/>
          </a:prstGeom>
          <a:noFill/>
        </p:spPr>
        <p:txBody>
          <a:bodyPr wrap="square" rtlCol="0">
            <a:spAutoFit/>
          </a:bodyPr>
          <a:lstStyle/>
          <a:p>
            <a:pPr marL="0" marR="0" lvl="0" indent="0" algn="ctr" defTabSz="914400" rtl="0" eaLnBrk="1" fontAlgn="auto" latinLnBrk="0" hangingPunct="1">
              <a:lnSpc>
                <a:spcPct val="110000"/>
              </a:lnSpc>
              <a:spcBef>
                <a:spcPts val="0"/>
              </a:spcBef>
              <a:spcAft>
                <a:spcPts val="0"/>
              </a:spcAft>
              <a:buClrTx/>
              <a:buSzTx/>
              <a:buFontTx/>
              <a:buNone/>
              <a:defRPr/>
            </a:pPr>
            <a:r>
              <a:rPr kumimoji="0" lang="zh-CN" altLang="en-US" sz="6000" b="1" i="0" u="none" strike="noStrike" kern="1200" cap="none" spc="4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感谢老师批评与指导</a:t>
            </a:r>
            <a:endParaRPr kumimoji="0" lang="zh-CN" altLang="en-US" sz="6000" b="1" i="0" u="none" strike="noStrike" kern="1200" cap="none" spc="4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p:cNvSpPr txBox="1"/>
          <p:nvPr/>
        </p:nvSpPr>
        <p:spPr>
          <a:xfrm>
            <a:off x="2467429" y="3687574"/>
            <a:ext cx="7271658" cy="381579"/>
          </a:xfrm>
          <a:prstGeom prst="rect">
            <a:avLst/>
          </a:prstGeom>
          <a:noFill/>
        </p:spPr>
        <p:txBody>
          <a:bodyPr wrap="square" rtlCol="0">
            <a:spAutoFit/>
          </a:bodyPr>
          <a:lstStyle/>
          <a:p>
            <a:pPr marL="0" marR="0" lvl="0" indent="0" algn="dist" defTabSz="914400" rtl="0" eaLnBrk="1" fontAlgn="auto" latinLnBrk="0" hangingPunct="1">
              <a:lnSpc>
                <a:spcPct val="110000"/>
              </a:lnSpc>
              <a:spcBef>
                <a:spcPts val="0"/>
              </a:spcBef>
              <a:spcAft>
                <a:spcPts val="0"/>
              </a:spcAft>
              <a:buClrTx/>
              <a:buSzTx/>
              <a:buFontTx/>
              <a:buNone/>
              <a:defRPr/>
            </a:pPr>
            <a:r>
              <a:rPr kumimoji="0" lang="en-US" altLang="zh-CN" sz="18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THANKS TO THE TEACHER'S CAREFUL GUIDANCE</a:t>
            </a:r>
            <a:endParaRPr kumimoji="0" lang="en-US" altLang="zh-CN" sz="18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椭圆 5"/>
          <p:cNvSpPr/>
          <p:nvPr/>
        </p:nvSpPr>
        <p:spPr>
          <a:xfrm>
            <a:off x="5197121" y="602182"/>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3" name="组合 12"/>
          <p:cNvGrpSpPr/>
          <p:nvPr/>
        </p:nvGrpSpPr>
        <p:grpSpPr>
          <a:xfrm>
            <a:off x="5317814" y="718939"/>
            <a:ext cx="1614432" cy="1610666"/>
            <a:chOff x="2105799" y="20055838"/>
            <a:chExt cx="6748090" cy="6732363"/>
          </a:xfrm>
          <a:solidFill>
            <a:schemeClr val="accent1"/>
          </a:solidFill>
        </p:grpSpPr>
        <p:sp>
          <p:nvSpPr>
            <p:cNvPr id="14"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 name="椭圆 1"/>
          <p:cNvSpPr/>
          <p:nvPr/>
        </p:nvSpPr>
        <p:spPr>
          <a:xfrm>
            <a:off x="8048625" y="788035"/>
            <a:ext cx="75565" cy="755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54955" y="2615998"/>
            <a:ext cx="3222172" cy="1564449"/>
            <a:chOff x="1042609" y="2403083"/>
            <a:chExt cx="3222172" cy="1564449"/>
          </a:xfrm>
        </p:grpSpPr>
        <p:sp>
          <p:nvSpPr>
            <p:cNvPr id="3" name="文本框 2"/>
            <p:cNvSpPr txBox="1"/>
            <p:nvPr/>
          </p:nvSpPr>
          <p:spPr>
            <a:xfrm>
              <a:off x="1042609" y="2403083"/>
              <a:ext cx="3222172"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7200" b="0" i="0" u="none" strike="noStrike" kern="1200" cap="none" spc="16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目录</a:t>
              </a:r>
              <a:endParaRPr kumimoji="0" lang="zh-CN" altLang="en-US" sz="7200" b="0" i="0" u="none" strike="noStrike" kern="1200" cap="none" spc="16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文本框 3"/>
            <p:cNvSpPr txBox="1"/>
            <p:nvPr/>
          </p:nvSpPr>
          <p:spPr>
            <a:xfrm>
              <a:off x="1149203" y="3505867"/>
              <a:ext cx="2071332" cy="46166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4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CONTENTS</a:t>
              </a:r>
              <a:endParaRPr kumimoji="0" lang="zh-CN" altLang="en-US" sz="2400" b="0" i="0" u="none" strike="noStrike" kern="1200" cap="none" spc="-4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5" name="矩形 4"/>
          <p:cNvSpPr/>
          <p:nvPr/>
        </p:nvSpPr>
        <p:spPr>
          <a:xfrm>
            <a:off x="3657600" y="1007927"/>
            <a:ext cx="8534400" cy="48332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6" name="组合 25"/>
          <p:cNvGrpSpPr/>
          <p:nvPr/>
        </p:nvGrpSpPr>
        <p:grpSpPr>
          <a:xfrm>
            <a:off x="4906540" y="1536149"/>
            <a:ext cx="3896558" cy="584775"/>
            <a:chOff x="4532498" y="4323460"/>
            <a:chExt cx="3896558" cy="584775"/>
          </a:xfrm>
        </p:grpSpPr>
        <p:sp>
          <p:nvSpPr>
            <p:cNvPr id="27" name="文本框 26"/>
            <p:cNvSpPr txBox="1"/>
            <p:nvPr/>
          </p:nvSpPr>
          <p:spPr>
            <a:xfrm>
              <a:off x="5265231" y="4355583"/>
              <a:ext cx="3163825"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spc="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概述</a:t>
              </a:r>
              <a:endPar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文本框 28"/>
            <p:cNvSpPr txBox="1"/>
            <p:nvPr/>
          </p:nvSpPr>
          <p:spPr>
            <a:xfrm>
              <a:off x="4532498" y="4323460"/>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01</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0" name="组合 29"/>
          <p:cNvGrpSpPr/>
          <p:nvPr/>
        </p:nvGrpSpPr>
        <p:grpSpPr>
          <a:xfrm>
            <a:off x="4906540" y="2525086"/>
            <a:ext cx="3921459" cy="584775"/>
            <a:chOff x="8025569" y="4309404"/>
            <a:chExt cx="3921459" cy="584775"/>
          </a:xfrm>
        </p:grpSpPr>
        <p:sp>
          <p:nvSpPr>
            <p:cNvPr id="31" name="文本框 30"/>
            <p:cNvSpPr txBox="1"/>
            <p:nvPr/>
          </p:nvSpPr>
          <p:spPr>
            <a:xfrm>
              <a:off x="8783203" y="4355934"/>
              <a:ext cx="3163825" cy="5219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心理差异</a:t>
              </a:r>
              <a:endPar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文本框 32"/>
            <p:cNvSpPr txBox="1"/>
            <p:nvPr/>
          </p:nvSpPr>
          <p:spPr>
            <a:xfrm>
              <a:off x="8025569" y="4309404"/>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02</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组合 35"/>
          <p:cNvGrpSpPr/>
          <p:nvPr/>
        </p:nvGrpSpPr>
        <p:grpSpPr>
          <a:xfrm>
            <a:off x="4906540" y="3504995"/>
            <a:ext cx="3913406" cy="584775"/>
            <a:chOff x="4517355" y="5469524"/>
            <a:chExt cx="3913406" cy="584775"/>
          </a:xfrm>
        </p:grpSpPr>
        <p:sp>
          <p:nvSpPr>
            <p:cNvPr id="37" name="文本框 36"/>
            <p:cNvSpPr txBox="1"/>
            <p:nvPr/>
          </p:nvSpPr>
          <p:spPr>
            <a:xfrm>
              <a:off x="5266936" y="5523474"/>
              <a:ext cx="3163825" cy="52197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defRPr kumimoji="0" sz="2800" b="0" i="0" u="none" strike="noStrike" cap="none" spc="60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noProof="0" dirty="0">
                  <a:latin typeface="Arial" panose="020B0604020202020204" pitchFamily="34" charset="0"/>
                  <a:cs typeface="+mn-ea"/>
                  <a:sym typeface="Arial" panose="020B0604020202020204" pitchFamily="34" charset="0"/>
                </a:rPr>
                <a:t>人格差异</a:t>
              </a:r>
              <a:endParaRPr kumimoji="0" lang="zh-CN" altLang="en-US" sz="2800" b="0" i="0" u="none" strike="noStrike" kern="1200" cap="none" spc="6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文本框 37"/>
            <p:cNvSpPr txBox="1"/>
            <p:nvPr/>
          </p:nvSpPr>
          <p:spPr>
            <a:xfrm>
              <a:off x="4517355" y="5469524"/>
              <a:ext cx="97108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03</a:t>
              </a:r>
              <a:endParaRPr kumimoji="0" lang="zh-CN" altLang="en-US"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4" name="组合 43"/>
          <p:cNvGrpSpPr/>
          <p:nvPr/>
        </p:nvGrpSpPr>
        <p:grpSpPr>
          <a:xfrm>
            <a:off x="7954667" y="1507952"/>
            <a:ext cx="3851076" cy="3842096"/>
            <a:chOff x="2105799" y="20055838"/>
            <a:chExt cx="6748090" cy="6732363"/>
          </a:xfrm>
          <a:solidFill>
            <a:schemeClr val="bg1">
              <a:alpha val="20000"/>
            </a:schemeClr>
          </a:solidFill>
        </p:grpSpPr>
        <p:sp>
          <p:nvSpPr>
            <p:cNvPr id="4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 name="图片 91"/>
          <p:cNvPicPr>
            <a:picLocks noChangeAspect="1"/>
          </p:cNvPicPr>
          <p:nvPr/>
        </p:nvPicPr>
        <p:blipFill>
          <a:blip r:embed="rId1"/>
          <a:stretch>
            <a:fillRect/>
          </a:stretch>
        </p:blipFill>
        <p:spPr>
          <a:xfrm>
            <a:off x="0" y="0"/>
            <a:ext cx="12192000" cy="6858000"/>
          </a:xfrm>
          <a:prstGeom prst="rect">
            <a:avLst/>
          </a:prstGeom>
        </p:spPr>
      </p:pic>
      <p:sp>
        <p:nvSpPr>
          <p:cNvPr id="2" name="矩形 1"/>
          <p:cNvSpPr/>
          <p:nvPr/>
        </p:nvSpPr>
        <p:spPr>
          <a:xfrm>
            <a:off x="1" y="0"/>
            <a:ext cx="4953000" cy="6858000"/>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 name="组合 2"/>
          <p:cNvGrpSpPr/>
          <p:nvPr/>
        </p:nvGrpSpPr>
        <p:grpSpPr>
          <a:xfrm>
            <a:off x="796575" y="2751038"/>
            <a:ext cx="3458058" cy="923330"/>
            <a:chOff x="872775" y="2487402"/>
            <a:chExt cx="3458058" cy="923330"/>
          </a:xfrm>
        </p:grpSpPr>
        <p:sp>
          <p:nvSpPr>
            <p:cNvPr id="4" name="文本框 3"/>
            <p:cNvSpPr txBox="1"/>
            <p:nvPr/>
          </p:nvSpPr>
          <p:spPr>
            <a:xfrm>
              <a:off x="872775" y="2487402"/>
              <a:ext cx="326984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01</a:t>
              </a:r>
              <a:endParaRPr kumimoji="0" lang="zh-CN" altLang="en-US"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等腰三角形 6"/>
            <p:cNvSpPr/>
            <p:nvPr/>
          </p:nvSpPr>
          <p:spPr>
            <a:xfrm rot="5400000">
              <a:off x="4151112" y="2865863"/>
              <a:ext cx="193033" cy="166408"/>
            </a:xfrm>
            <a:prstGeom prst="triangle">
              <a:avLst/>
            </a:prstGeom>
            <a:solidFill>
              <a:schemeClr val="bg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1" name="组合 90"/>
          <p:cNvGrpSpPr/>
          <p:nvPr/>
        </p:nvGrpSpPr>
        <p:grpSpPr>
          <a:xfrm>
            <a:off x="6774186" y="2658742"/>
            <a:ext cx="3526265" cy="1106849"/>
            <a:chOff x="6566813" y="2528855"/>
            <a:chExt cx="3526265" cy="1106849"/>
          </a:xfrm>
        </p:grpSpPr>
        <p:sp>
          <p:nvSpPr>
            <p:cNvPr id="8" name="文本框 7"/>
            <p:cNvSpPr txBox="1"/>
            <p:nvPr/>
          </p:nvSpPr>
          <p:spPr>
            <a:xfrm>
              <a:off x="6566813" y="2528855"/>
              <a:ext cx="3526265" cy="82994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48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概述</a:t>
              </a:r>
              <a:endParaRPr kumimoji="0" lang="zh-CN" altLang="en-US" sz="4800" b="1" i="0" u="none" strike="noStrike" kern="1200" cap="none" normalizeH="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p:cNvSpPr txBox="1"/>
            <p:nvPr/>
          </p:nvSpPr>
          <p:spPr>
            <a:xfrm>
              <a:off x="6566813" y="3328999"/>
              <a:ext cx="3526265" cy="306705"/>
            </a:xfrm>
            <a:prstGeom prst="rect">
              <a:avLst/>
            </a:prstGeom>
            <a:noFill/>
          </p:spPr>
          <p:txBody>
            <a:bodyPr wrap="square" rtlCol="0">
              <a:spAutoFit/>
            </a:bodyPr>
            <a:lstStyle/>
            <a:p>
              <a:pPr lvl="0" algn="dist">
                <a:defRPr/>
              </a:pPr>
              <a:r>
                <a:rPr lang="en-US" altLang="zh-CN" sz="1400" spc="100" dirty="0">
                  <a:solidFill>
                    <a:prstClr val="white">
                      <a:lumMod val="65000"/>
                    </a:prstClr>
                  </a:solidFill>
                  <a:latin typeface="Arial" panose="020B0604020202020204" pitchFamily="34" charset="0"/>
                  <a:ea typeface="微软雅黑" panose="020B0503020204020204" pitchFamily="34" charset="-122"/>
                  <a:cs typeface="+mn-ea"/>
                  <a:sym typeface="Arial" panose="020B0604020202020204" pitchFamily="34" charset="0"/>
                </a:rPr>
                <a:t>overview</a:t>
              </a:r>
              <a:endParaRPr lang="en-US" altLang="zh-CN" sz="1400" spc="100" dirty="0">
                <a:solidFill>
                  <a:prstClr val="white">
                    <a:lumMod val="65000"/>
                  </a:prst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组合 35"/>
          <p:cNvGrpSpPr/>
          <p:nvPr/>
        </p:nvGrpSpPr>
        <p:grpSpPr>
          <a:xfrm>
            <a:off x="10093078" y="291782"/>
            <a:ext cx="1512002" cy="444892"/>
            <a:chOff x="9556201" y="498129"/>
            <a:chExt cx="1993881" cy="586680"/>
          </a:xfrm>
        </p:grpSpPr>
        <p:grpSp>
          <p:nvGrpSpPr>
            <p:cNvPr id="37" name="组合 36"/>
            <p:cNvGrpSpPr/>
            <p:nvPr userDrawn="1"/>
          </p:nvGrpSpPr>
          <p:grpSpPr>
            <a:xfrm>
              <a:off x="10239376" y="968937"/>
              <a:ext cx="1307697" cy="96254"/>
              <a:chOff x="4616246" y="3878362"/>
              <a:chExt cx="5571416" cy="410087"/>
            </a:xfrm>
            <a:solidFill>
              <a:schemeClr val="tx1">
                <a:alpha val="80000"/>
              </a:schemeClr>
            </a:solidFill>
          </p:grpSpPr>
          <p:sp>
            <p:nvSpPr>
              <p:cNvPr id="75"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组合 37"/>
            <p:cNvGrpSpPr/>
            <p:nvPr userDrawn="1"/>
          </p:nvGrpSpPr>
          <p:grpSpPr>
            <a:xfrm>
              <a:off x="10237120" y="539555"/>
              <a:ext cx="1312962" cy="375239"/>
              <a:chOff x="4606634" y="2048989"/>
              <a:chExt cx="5593843" cy="1598699"/>
            </a:xfrm>
            <a:solidFill>
              <a:schemeClr val="accent1">
                <a:alpha val="80000"/>
              </a:schemeClr>
            </a:solidFill>
          </p:grpSpPr>
          <p:sp>
            <p:nvSpPr>
              <p:cNvPr id="63"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9" name="组合 38"/>
            <p:cNvGrpSpPr/>
            <p:nvPr userDrawn="1"/>
          </p:nvGrpSpPr>
          <p:grpSpPr>
            <a:xfrm>
              <a:off x="9556201" y="498129"/>
              <a:ext cx="588050" cy="586680"/>
              <a:chOff x="2105799" y="20055838"/>
              <a:chExt cx="6748090" cy="6732363"/>
            </a:xfrm>
            <a:solidFill>
              <a:schemeClr val="accent1">
                <a:alpha val="80000"/>
              </a:schemeClr>
            </a:solidFill>
          </p:grpSpPr>
          <p:sp>
            <p:nvSpPr>
              <p:cNvPr id="40"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dirty="0">
                <a:sym typeface="Arial" panose="020B0604020202020204" pitchFamily="34" charset="0"/>
              </a:rPr>
              <a:t>&lt; 1&gt;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zh-CN" altLang="en-US" dirty="0">
                <a:sym typeface="Arial" panose="020B0604020202020204" pitchFamily="34" charset="0"/>
              </a:rPr>
              <a:t>概述</a:t>
            </a:r>
            <a:endParaRPr lang="zh-CN" altLang="en-US" dirty="0">
              <a:sym typeface="Arial" panose="020B0604020202020204" pitchFamily="34" charset="0"/>
            </a:endParaRPr>
          </a:p>
        </p:txBody>
      </p:sp>
      <p:sp>
        <p:nvSpPr>
          <p:cNvPr id="7" name="文本框 6"/>
          <p:cNvSpPr txBox="1"/>
          <p:nvPr/>
        </p:nvSpPr>
        <p:spPr>
          <a:xfrm>
            <a:off x="6176645" y="1962785"/>
            <a:ext cx="5508625" cy="2245360"/>
          </a:xfrm>
          <a:prstGeom prst="rect">
            <a:avLst/>
          </a:prstGeom>
          <a:noFill/>
        </p:spPr>
        <p:txBody>
          <a:bodyPr wrap="square" rtlCol="0">
            <a:spAutoFit/>
          </a:bodyPr>
          <a:p>
            <a:pPr marL="342900" indent="-342900" algn="l">
              <a:buFont typeface="Arial" panose="020B0604020202020204" pitchFamily="34" charset="0"/>
              <a:buChar char="•"/>
            </a:pP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心理差异是指在认知和人格等心理活动过程中表现出来的相对稳定的个体心理特征方面的差异</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buFont typeface="Arial" panose="020B0604020202020204" pitchFamily="34" charset="0"/>
              <a:buChar char="•"/>
            </a:pP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buFont typeface="Arial" panose="020B0604020202020204" pitchFamily="34" charset="0"/>
              <a:buChar char="•"/>
            </a:pP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因材施教是针对学生心理差异，采用有差别的教学方法，使学生获得最佳发展</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l">
              <a:buFont typeface="Arial" panose="020B0604020202020204" pitchFamily="34" charset="0"/>
              <a:buChar char="•"/>
            </a:pP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1" name="图片 10"/>
          <p:cNvPicPr>
            <a:picLocks noChangeAspect="1"/>
          </p:cNvPicPr>
          <p:nvPr/>
        </p:nvPicPr>
        <p:blipFill>
          <a:blip r:embed="rId1"/>
          <a:stretch>
            <a:fillRect/>
          </a:stretch>
        </p:blipFill>
        <p:spPr>
          <a:xfrm>
            <a:off x="443230" y="1822450"/>
            <a:ext cx="5668645" cy="29165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 name="图片 91"/>
          <p:cNvPicPr>
            <a:picLocks noChangeAspect="1"/>
          </p:cNvPicPr>
          <p:nvPr/>
        </p:nvPicPr>
        <p:blipFill>
          <a:blip r:embed="rId1"/>
          <a:stretch>
            <a:fillRect/>
          </a:stretch>
        </p:blipFill>
        <p:spPr>
          <a:xfrm>
            <a:off x="0" y="0"/>
            <a:ext cx="12192000" cy="6858000"/>
          </a:xfrm>
          <a:prstGeom prst="rect">
            <a:avLst/>
          </a:prstGeom>
        </p:spPr>
      </p:pic>
      <p:sp>
        <p:nvSpPr>
          <p:cNvPr id="2" name="矩形 1"/>
          <p:cNvSpPr/>
          <p:nvPr/>
        </p:nvSpPr>
        <p:spPr>
          <a:xfrm>
            <a:off x="1" y="0"/>
            <a:ext cx="4953000" cy="6858000"/>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 name="组合 2"/>
          <p:cNvGrpSpPr/>
          <p:nvPr/>
        </p:nvGrpSpPr>
        <p:grpSpPr>
          <a:xfrm>
            <a:off x="796575" y="2751038"/>
            <a:ext cx="3458058" cy="922020"/>
            <a:chOff x="872775" y="2487402"/>
            <a:chExt cx="3458058" cy="922020"/>
          </a:xfrm>
        </p:grpSpPr>
        <p:sp>
          <p:nvSpPr>
            <p:cNvPr id="4" name="文本框 3"/>
            <p:cNvSpPr txBox="1"/>
            <p:nvPr/>
          </p:nvSpPr>
          <p:spPr>
            <a:xfrm>
              <a:off x="872775" y="2487402"/>
              <a:ext cx="3269848" cy="9220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PART 02</a:t>
              </a:r>
              <a:endParaRPr kumimoji="0" lang="zh-CN" altLang="en-US" sz="5400" b="0" i="0" u="none" strike="noStrike" kern="1200" cap="none" spc="1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等腰三角形 6"/>
            <p:cNvSpPr/>
            <p:nvPr/>
          </p:nvSpPr>
          <p:spPr>
            <a:xfrm rot="5400000">
              <a:off x="4151112" y="2865863"/>
              <a:ext cx="193033" cy="166408"/>
            </a:xfrm>
            <a:prstGeom prst="triangle">
              <a:avLst/>
            </a:prstGeom>
            <a:solidFill>
              <a:schemeClr val="bg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1" name="组合 90"/>
          <p:cNvGrpSpPr/>
          <p:nvPr/>
        </p:nvGrpSpPr>
        <p:grpSpPr>
          <a:xfrm>
            <a:off x="6774186" y="2658742"/>
            <a:ext cx="3526265" cy="1106849"/>
            <a:chOff x="6566813" y="2528855"/>
            <a:chExt cx="3526265" cy="1106849"/>
          </a:xfrm>
        </p:grpSpPr>
        <p:sp>
          <p:nvSpPr>
            <p:cNvPr id="8" name="文本框 7"/>
            <p:cNvSpPr txBox="1"/>
            <p:nvPr/>
          </p:nvSpPr>
          <p:spPr>
            <a:xfrm>
              <a:off x="6566813" y="2528855"/>
              <a:ext cx="3526265" cy="82994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48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心理差异</a:t>
              </a:r>
              <a:endParaRPr kumimoji="0" lang="zh-CN" altLang="en-US" sz="4800" b="1" i="0" u="none" strike="noStrike" kern="1200" cap="none" normalizeH="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文本框 8"/>
            <p:cNvSpPr txBox="1"/>
            <p:nvPr/>
          </p:nvSpPr>
          <p:spPr>
            <a:xfrm>
              <a:off x="6566813" y="3328999"/>
              <a:ext cx="3526265" cy="306705"/>
            </a:xfrm>
            <a:prstGeom prst="rect">
              <a:avLst/>
            </a:prstGeom>
            <a:noFill/>
          </p:spPr>
          <p:txBody>
            <a:bodyPr wrap="square" rtlCol="0">
              <a:spAutoFit/>
            </a:bodyPr>
            <a:lstStyle/>
            <a:p>
              <a:pPr lvl="0" algn="dist">
                <a:defRPr/>
              </a:pPr>
              <a:endParaRPr lang="en-US" altLang="zh-CN" sz="1400" spc="100" dirty="0">
                <a:solidFill>
                  <a:prstClr val="white">
                    <a:lumMod val="65000"/>
                  </a:prst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组合 35"/>
          <p:cNvGrpSpPr/>
          <p:nvPr/>
        </p:nvGrpSpPr>
        <p:grpSpPr>
          <a:xfrm>
            <a:off x="10093078" y="291782"/>
            <a:ext cx="1512002" cy="444892"/>
            <a:chOff x="9556201" y="498129"/>
            <a:chExt cx="1993881" cy="586680"/>
          </a:xfrm>
        </p:grpSpPr>
        <p:grpSp>
          <p:nvGrpSpPr>
            <p:cNvPr id="37" name="组合 36"/>
            <p:cNvGrpSpPr/>
            <p:nvPr userDrawn="1"/>
          </p:nvGrpSpPr>
          <p:grpSpPr>
            <a:xfrm>
              <a:off x="10239376" y="968937"/>
              <a:ext cx="1307697" cy="96254"/>
              <a:chOff x="4616246" y="3878362"/>
              <a:chExt cx="5571416" cy="410087"/>
            </a:xfrm>
            <a:solidFill>
              <a:schemeClr val="tx1">
                <a:alpha val="80000"/>
              </a:schemeClr>
            </a:solidFill>
          </p:grpSpPr>
          <p:sp>
            <p:nvSpPr>
              <p:cNvPr id="75"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4"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8"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组合 37"/>
            <p:cNvGrpSpPr/>
            <p:nvPr userDrawn="1"/>
          </p:nvGrpSpPr>
          <p:grpSpPr>
            <a:xfrm>
              <a:off x="10237120" y="539555"/>
              <a:ext cx="1312962" cy="375239"/>
              <a:chOff x="4606634" y="2048989"/>
              <a:chExt cx="5593843" cy="1598699"/>
            </a:xfrm>
            <a:solidFill>
              <a:schemeClr val="accent1">
                <a:alpha val="80000"/>
              </a:schemeClr>
            </a:solidFill>
          </p:grpSpPr>
          <p:sp>
            <p:nvSpPr>
              <p:cNvPr id="63"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9" name="组合 38"/>
            <p:cNvGrpSpPr/>
            <p:nvPr userDrawn="1"/>
          </p:nvGrpSpPr>
          <p:grpSpPr>
            <a:xfrm>
              <a:off x="9556201" y="498129"/>
              <a:ext cx="588050" cy="586680"/>
              <a:chOff x="2105799" y="20055838"/>
              <a:chExt cx="6748090" cy="6732363"/>
            </a:xfrm>
            <a:solidFill>
              <a:schemeClr val="accent1">
                <a:alpha val="80000"/>
              </a:schemeClr>
            </a:solidFill>
          </p:grpSpPr>
          <p:sp>
            <p:nvSpPr>
              <p:cNvPr id="40"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dirty="0">
                <a:sym typeface="Arial" panose="020B0604020202020204" pitchFamily="34" charset="0"/>
              </a:rPr>
              <a:t>&lt; 1&gt;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zh-CN" altLang="en-US" dirty="0">
                <a:sym typeface="Arial" panose="020B0604020202020204" pitchFamily="34" charset="0"/>
              </a:rPr>
              <a:t>心理差异</a:t>
            </a:r>
            <a:endParaRPr lang="zh-CN" altLang="en-US" dirty="0">
              <a:sym typeface="Arial" panose="020B0604020202020204" pitchFamily="34" charset="0"/>
            </a:endParaRPr>
          </a:p>
        </p:txBody>
      </p:sp>
      <p:graphicFrame>
        <p:nvGraphicFramePr>
          <p:cNvPr id="3" name="表格 2"/>
          <p:cNvGraphicFramePr>
            <a:graphicFrameLocks noGrp="1"/>
          </p:cNvGraphicFramePr>
          <p:nvPr>
            <p:custDataLst>
              <p:tags r:id="rId1"/>
            </p:custDataLst>
          </p:nvPr>
        </p:nvGraphicFramePr>
        <p:xfrm>
          <a:off x="1850390" y="1318895"/>
          <a:ext cx="8788400" cy="5398770"/>
        </p:xfrm>
        <a:graphic>
          <a:graphicData uri="http://schemas.openxmlformats.org/drawingml/2006/table">
            <a:tbl>
              <a:tblPr firstRow="1" bandRow="1">
                <a:tableStyleId>{ED083AE6-46FA-4A59-8FB0-9F97EB10719F}</a:tableStyleId>
              </a:tblPr>
              <a:tblGrid>
                <a:gridCol w="3604895"/>
                <a:gridCol w="5183505"/>
              </a:tblGrid>
              <a:tr h="797560">
                <a:tc gridSpan="2">
                  <a:txBody>
                    <a:bodyPr/>
                    <a:p>
                      <a:pPr indent="0" algn="ctr" fontAlgn="auto">
                        <a:lnSpc>
                          <a:spcPct val="120000"/>
                        </a:lnSpc>
                        <a:spcBef>
                          <a:spcPts val="0"/>
                        </a:spcBef>
                        <a:spcAft>
                          <a:spcPts val="0"/>
                        </a:spcAft>
                      </a:pPr>
                      <a:r>
                        <a:rPr lang="zh-CN" altLang="en-US" sz="2000" b="1" spc="130">
                          <a:solidFill>
                            <a:srgbClr val="FFFFFF"/>
                          </a:solidFill>
                          <a:latin typeface="微软雅黑" panose="020B0503020204020204" pitchFamily="34" charset="-122"/>
                          <a:ea typeface="微软雅黑" panose="020B0503020204020204" pitchFamily="34" charset="-122"/>
                        </a:rPr>
                        <a:t>学习风格差异</a:t>
                      </a:r>
                      <a:endParaRPr lang="zh-CN" altLang="en-US" sz="2000" b="1" spc="130">
                        <a:solidFill>
                          <a:srgbClr val="FFFFFF"/>
                        </a:solidFill>
                        <a:latin typeface="微软雅黑" panose="020B0503020204020204" pitchFamily="34" charset="-122"/>
                        <a:ea typeface="微软雅黑" panose="020B0503020204020204" pitchFamily="34" charset="-122"/>
                      </a:endParaRPr>
                    </a:p>
                  </a:txBody>
                  <a:tcPr marL="317500" marR="317500" marT="215900" marB="215900" anchor="ctr">
                    <a:lnL w="19050" cap="rnd">
                      <a:solidFill>
                        <a:srgbClr val="848587"/>
                      </a:solidFill>
                      <a:prstDash val="solid"/>
                    </a:lnL>
                    <a:lnR w="19050">
                      <a:solidFill>
                        <a:srgbClr val="848587"/>
                      </a:solidFill>
                      <a:prstDash val="solid"/>
                    </a:lnR>
                    <a:lnT w="19050" cap="rnd">
                      <a:solidFill>
                        <a:srgbClr val="848587"/>
                      </a:solidFill>
                      <a:prstDash val="solid"/>
                    </a:lnT>
                    <a:lnB w="19050">
                      <a:solidFill>
                        <a:srgbClr val="848587"/>
                      </a:solidFill>
                      <a:prstDash val="solid"/>
                    </a:lnB>
                    <a:lnTlToBr w="12700" cmpd="sng">
                      <a:noFill/>
                      <a:prstDash val="solid"/>
                    </a:lnTlToBr>
                    <a:lnBlToTr w="12700" cmpd="sng">
                      <a:noFill/>
                      <a:prstDash val="solid"/>
                    </a:lnBlToTr>
                    <a:solidFill>
                      <a:srgbClr val="848587"/>
                    </a:solidFill>
                  </a:tcPr>
                </a:tc>
                <a:tc hMerge="1">
                  <a:tcPr marL="108192" marR="108192" marT="54096" marB="54096" anchor="ctr">
                    <a:lnL w="12700" cap="flat" cmpd="sng" algn="ctr">
                      <a:solidFill>
                        <a:schemeClr val="accent4">
                          <a:lumMod val="75000"/>
                        </a:schemeClr>
                      </a:solidFill>
                      <a:prstDash val="solid"/>
                      <a:round/>
                      <a:headEnd type="none" w="med" len="med"/>
                      <a:tailEnd type="none" w="med" len="med"/>
                    </a:lnL>
                    <a:lnR w="19050" cap="rnd">
                      <a:solidFill>
                        <a:srgbClr val="848587"/>
                      </a:solidFill>
                      <a:prstDash val="solid"/>
                    </a:lnR>
                    <a:lnT w="19050" cap="rnd">
                      <a:solidFill>
                        <a:srgbClr val="848587"/>
                      </a:solidFill>
                      <a:prstDash val="solid"/>
                    </a:lnT>
                    <a:lnB w="19050">
                      <a:solidFill>
                        <a:srgbClr val="848587"/>
                      </a:solidFill>
                      <a:prstDash val="solid"/>
                    </a:lnB>
                    <a:lnTlToBr w="12700" cmpd="sng">
                      <a:noFill/>
                      <a:prstDash val="solid"/>
                    </a:lnTlToBr>
                    <a:lnBlToTr w="12700" cmpd="sng">
                      <a:noFill/>
                      <a:prstDash val="solid"/>
                    </a:lnBlToTr>
                    <a:solidFill>
                      <a:schemeClr val="accent4">
                        <a:lumMod val="60000"/>
                        <a:lumOff val="40000"/>
                      </a:schemeClr>
                    </a:solidFill>
                  </a:tcPr>
                </a:tc>
              </a:tr>
              <a:tr h="797560">
                <a:tc>
                  <a:txBody>
                    <a:bodyPr/>
                    <a:p>
                      <a:pPr indent="0" algn="ctr" fontAlgn="auto">
                        <a:lnSpc>
                          <a:spcPct val="120000"/>
                        </a:lnSpc>
                        <a:spcBef>
                          <a:spcPts val="0"/>
                        </a:spcBef>
                        <a:spcAft>
                          <a:spcPts val="0"/>
                        </a:spcAft>
                      </a:pPr>
                      <a:r>
                        <a:rPr lang="zh-CN" altLang="en-US" sz="2000" b="1" spc="130">
                          <a:solidFill>
                            <a:srgbClr val="848587"/>
                          </a:solidFill>
                          <a:latin typeface="微软雅黑" panose="020B0503020204020204" pitchFamily="34" charset="-122"/>
                          <a:ea typeface="微软雅黑" panose="020B0503020204020204" pitchFamily="34" charset="-122"/>
                        </a:rPr>
                        <a:t>学习风格</a:t>
                      </a:r>
                      <a:endParaRPr lang="zh-CN" altLang="en-US" sz="2000" b="1" spc="130">
                        <a:solidFill>
                          <a:srgbClr val="848587"/>
                        </a:solidFill>
                        <a:latin typeface="微软雅黑" panose="020B0503020204020204" pitchFamily="34" charset="-122"/>
                        <a:ea typeface="微软雅黑" panose="020B0503020204020204" pitchFamily="34" charset="-122"/>
                      </a:endParaRPr>
                    </a:p>
                  </a:txBody>
                  <a:tcPr marL="317500" marR="317500" marT="215900" marB="215900" anchor="ctr">
                    <a:lnL w="19050" cap="rnd">
                      <a:solidFill>
                        <a:srgbClr val="848587"/>
                      </a:solidFill>
                      <a:prstDash val="solid"/>
                    </a:lnL>
                    <a:lnR w="3175">
                      <a:solidFill>
                        <a:srgbClr val="848587"/>
                      </a:solidFill>
                      <a:prstDash val="dot"/>
                    </a:lnR>
                    <a:lnT w="19050">
                      <a:solidFill>
                        <a:srgbClr val="848587"/>
                      </a:solidFill>
                      <a:prstDash val="solid"/>
                    </a:lnT>
                    <a:lnB w="19050">
                      <a:solidFill>
                        <a:srgbClr val="848587"/>
                      </a:solidFill>
                      <a:prstDash val="solid"/>
                    </a:lnB>
                    <a:lnTlToBr w="12700" cmpd="sng">
                      <a:noFill/>
                      <a:prstDash val="solid"/>
                    </a:lnTlToBr>
                    <a:lnBlToTr w="12700" cmpd="sng">
                      <a:noFill/>
                      <a:prstDash val="solid"/>
                    </a:lnBlToTr>
                    <a:solidFill>
                      <a:srgbClr val="FFFFFF"/>
                    </a:solidFill>
                  </a:tcPr>
                </a:tc>
                <a:tc>
                  <a:txBody>
                    <a:bodyPr/>
                    <a:p>
                      <a:pPr indent="0" algn="ctr" fontAlgn="auto">
                        <a:lnSpc>
                          <a:spcPct val="120000"/>
                        </a:lnSpc>
                        <a:spcBef>
                          <a:spcPts val="0"/>
                        </a:spcBef>
                        <a:spcAft>
                          <a:spcPts val="0"/>
                        </a:spcAft>
                      </a:pPr>
                      <a:r>
                        <a:rPr lang="zh-CN" altLang="en-US" sz="2000" b="1" spc="130">
                          <a:solidFill>
                            <a:srgbClr val="848587"/>
                          </a:solidFill>
                          <a:latin typeface="微软雅黑" panose="020B0503020204020204" pitchFamily="34" charset="-122"/>
                          <a:ea typeface="微软雅黑" panose="020B0503020204020204" pitchFamily="34" charset="-122"/>
                        </a:rPr>
                        <a:t>学习偏好</a:t>
                      </a:r>
                      <a:endParaRPr lang="zh-CN" altLang="en-US" sz="2000" b="1" spc="130">
                        <a:solidFill>
                          <a:srgbClr val="848587"/>
                        </a:solidFill>
                        <a:latin typeface="微软雅黑" panose="020B0503020204020204" pitchFamily="34" charset="-122"/>
                        <a:ea typeface="微软雅黑" panose="020B0503020204020204" pitchFamily="34" charset="-122"/>
                      </a:endParaRPr>
                    </a:p>
                  </a:txBody>
                  <a:tcPr marL="317500" marR="317500" marT="215900" marB="215900" anchor="ctr">
                    <a:lnL w="3175">
                      <a:solidFill>
                        <a:srgbClr val="848587"/>
                      </a:solidFill>
                      <a:prstDash val="dot"/>
                    </a:lnL>
                    <a:lnR w="19050" cap="rnd">
                      <a:solidFill>
                        <a:srgbClr val="848587"/>
                      </a:solidFill>
                      <a:prstDash val="solid"/>
                    </a:lnR>
                    <a:lnT w="19050">
                      <a:solidFill>
                        <a:srgbClr val="848587"/>
                      </a:solidFill>
                      <a:prstDash val="solid"/>
                    </a:lnT>
                    <a:lnB w="19050">
                      <a:solidFill>
                        <a:srgbClr val="848587"/>
                      </a:solidFill>
                      <a:prstDash val="solid"/>
                    </a:lnB>
                    <a:lnTlToBr w="12700" cmpd="sng">
                      <a:noFill/>
                      <a:prstDash val="solid"/>
                    </a:lnTlToBr>
                    <a:lnBlToTr w="12700" cmpd="sng">
                      <a:noFill/>
                      <a:prstDash val="solid"/>
                    </a:lnBlToTr>
                    <a:solidFill>
                      <a:srgbClr val="FFFFFF"/>
                    </a:solidFill>
                  </a:tcPr>
                </a:tc>
              </a:tr>
              <a:tr h="760730">
                <a:tc>
                  <a:txBody>
                    <a:bodyPr/>
                    <a:p>
                      <a:pPr indent="0" algn="ctr" fontAlgn="auto">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视觉型学习者</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19050" cap="rnd">
                      <a:solidFill>
                        <a:srgbClr val="848587"/>
                      </a:solidFill>
                      <a:prstDash val="solid"/>
                    </a:lnL>
                    <a:lnR w="3175">
                      <a:solidFill>
                        <a:srgbClr val="848587"/>
                      </a:solidFill>
                      <a:prstDash val="dot"/>
                    </a:lnR>
                    <a:lnT w="19050">
                      <a:solidFill>
                        <a:srgbClr val="848587"/>
                      </a:solidFill>
                      <a:prstDash val="solid"/>
                    </a:lnT>
                    <a:lnB w="3175">
                      <a:solidFill>
                        <a:srgbClr val="848587"/>
                      </a:solidFill>
                      <a:prstDash val="dot"/>
                    </a:lnB>
                    <a:lnTlToBr w="12700" cmpd="sng">
                      <a:noFill/>
                      <a:prstDash val="solid"/>
                    </a:lnTlToBr>
                    <a:lnBlToTr w="12700" cmpd="sng">
                      <a:noFill/>
                      <a:prstDash val="solid"/>
                    </a:lnBlToTr>
                    <a:solidFill>
                      <a:srgbClr val="F2F2F2"/>
                    </a:solidFill>
                  </a:tcPr>
                </a:tc>
                <a:tc>
                  <a:txBody>
                    <a:bodyPr/>
                    <a:p>
                      <a:pPr indent="0" algn="ctr">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喜欢通过图片、文字材料等学习</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3175">
                      <a:solidFill>
                        <a:srgbClr val="848587"/>
                      </a:solidFill>
                      <a:prstDash val="dot"/>
                    </a:lnL>
                    <a:lnR w="19050" cap="rnd">
                      <a:solidFill>
                        <a:srgbClr val="848587"/>
                      </a:solidFill>
                      <a:prstDash val="solid"/>
                    </a:lnR>
                    <a:lnT w="19050">
                      <a:solidFill>
                        <a:srgbClr val="848587"/>
                      </a:solidFill>
                      <a:prstDash val="solid"/>
                    </a:lnT>
                    <a:lnB w="3175">
                      <a:solidFill>
                        <a:srgbClr val="848587"/>
                      </a:solidFill>
                      <a:prstDash val="dot"/>
                    </a:lnB>
                    <a:lnTlToBr w="12700" cmpd="sng">
                      <a:noFill/>
                      <a:prstDash val="solid"/>
                    </a:lnTlToBr>
                    <a:lnBlToTr w="12700" cmpd="sng">
                      <a:noFill/>
                      <a:prstDash val="solid"/>
                    </a:lnBlToTr>
                    <a:solidFill>
                      <a:srgbClr val="F2F2F2"/>
                    </a:solidFill>
                  </a:tcPr>
                </a:tc>
              </a:tr>
              <a:tr h="760730">
                <a:tc>
                  <a:txBody>
                    <a:bodyPr/>
                    <a:p>
                      <a:pPr indent="0" algn="ctr" fontAlgn="auto">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听觉型学习者</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19050" cap="rnd">
                      <a:solidFill>
                        <a:srgbClr val="848587"/>
                      </a:solidFill>
                      <a:prstDash val="solid"/>
                    </a:lnL>
                    <a:lnR w="3175">
                      <a:solidFill>
                        <a:srgbClr val="848587"/>
                      </a:solidFill>
                      <a:prstDash val="dot"/>
                    </a:lnR>
                    <a:lnT w="3175">
                      <a:solidFill>
                        <a:srgbClr val="848587"/>
                      </a:solidFill>
                      <a:prstDash val="dot"/>
                    </a:lnT>
                    <a:lnB w="3175">
                      <a:solidFill>
                        <a:srgbClr val="848587"/>
                      </a:solidFill>
                      <a:prstDash val="dot"/>
                    </a:lnB>
                    <a:lnTlToBr w="12700" cmpd="sng">
                      <a:noFill/>
                      <a:prstDash val="solid"/>
                    </a:lnTlToBr>
                    <a:lnBlToTr w="12700" cmpd="sng">
                      <a:noFill/>
                      <a:prstDash val="solid"/>
                    </a:lnBlToTr>
                    <a:solidFill>
                      <a:srgbClr val="FFFFFF"/>
                    </a:solidFill>
                  </a:tcPr>
                </a:tc>
                <a:tc>
                  <a:txBody>
                    <a:bodyPr/>
                    <a:p>
                      <a:pPr indent="0" algn="ctr">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喜欢通过教师的讲解、与他人的讨论</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3175">
                      <a:solidFill>
                        <a:srgbClr val="848587"/>
                      </a:solidFill>
                      <a:prstDash val="dot"/>
                    </a:lnL>
                    <a:lnR w="19050" cap="rnd">
                      <a:solidFill>
                        <a:srgbClr val="848587"/>
                      </a:solidFill>
                      <a:prstDash val="solid"/>
                    </a:lnR>
                    <a:lnT w="3175">
                      <a:solidFill>
                        <a:srgbClr val="848587"/>
                      </a:solidFill>
                      <a:prstDash val="dot"/>
                    </a:lnT>
                    <a:lnB w="3175">
                      <a:solidFill>
                        <a:srgbClr val="848587"/>
                      </a:solidFill>
                      <a:prstDash val="dot"/>
                    </a:lnB>
                    <a:lnTlToBr w="12700" cmpd="sng">
                      <a:noFill/>
                      <a:prstDash val="solid"/>
                    </a:lnTlToBr>
                    <a:lnBlToTr w="12700" cmpd="sng">
                      <a:noFill/>
                      <a:prstDash val="solid"/>
                    </a:lnBlToTr>
                    <a:solidFill>
                      <a:srgbClr val="FFFFFF"/>
                    </a:solidFill>
                  </a:tcPr>
                </a:tc>
              </a:tr>
              <a:tr h="760730">
                <a:tc>
                  <a:txBody>
                    <a:bodyPr/>
                    <a:p>
                      <a:pPr indent="0" algn="ctr" fontAlgn="auto">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动觉型学习者</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19050" cap="rnd">
                      <a:solidFill>
                        <a:srgbClr val="848587"/>
                      </a:solidFill>
                      <a:prstDash val="solid"/>
                    </a:lnL>
                    <a:lnR w="3175">
                      <a:solidFill>
                        <a:srgbClr val="848587"/>
                      </a:solidFill>
                      <a:prstDash val="dot"/>
                    </a:lnR>
                    <a:lnT w="3175">
                      <a:solidFill>
                        <a:srgbClr val="848587"/>
                      </a:solidFill>
                      <a:prstDash val="dot"/>
                    </a:lnT>
                    <a:lnB w="19050" cap="rnd">
                      <a:solidFill>
                        <a:srgbClr val="848587"/>
                      </a:solidFill>
                      <a:prstDash val="solid"/>
                    </a:lnB>
                    <a:lnTlToBr w="12700" cmpd="sng">
                      <a:noFill/>
                      <a:prstDash val="solid"/>
                    </a:lnTlToBr>
                    <a:lnBlToTr w="12700" cmpd="sng">
                      <a:noFill/>
                      <a:prstDash val="solid"/>
                    </a:lnBlToTr>
                    <a:solidFill>
                      <a:srgbClr val="F2F2F2"/>
                    </a:solidFill>
                  </a:tcPr>
                </a:tc>
                <a:tc>
                  <a:txBody>
                    <a:bodyPr/>
                    <a:p>
                      <a:pPr indent="0" algn="ctr">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喜欢通过操作模型、做实验等学习</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3175">
                      <a:solidFill>
                        <a:srgbClr val="848587"/>
                      </a:solidFill>
                      <a:prstDash val="dot"/>
                    </a:lnL>
                    <a:lnR w="19050" cap="rnd">
                      <a:solidFill>
                        <a:srgbClr val="848587"/>
                      </a:solidFill>
                      <a:prstDash val="solid"/>
                    </a:lnR>
                    <a:lnT w="3175">
                      <a:solidFill>
                        <a:srgbClr val="848587"/>
                      </a:solidFill>
                      <a:prstDash val="dot"/>
                    </a:lnT>
                    <a:lnB w="19050" cap="rnd">
                      <a:solidFill>
                        <a:srgbClr val="848587"/>
                      </a:solidFill>
                      <a:prstDash val="solid"/>
                    </a:lnB>
                    <a:lnTlToBr w="12700" cmpd="sng">
                      <a:noFill/>
                      <a:prstDash val="solid"/>
                    </a:lnTlToBr>
                    <a:lnBlToTr w="12700" cmpd="sng">
                      <a:noFill/>
                      <a:prstDash val="solid"/>
                    </a:lnBlToTr>
                    <a:solidFill>
                      <a:srgbClr val="F2F2F2"/>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dirty="0">
                <a:sym typeface="Arial" panose="020B0604020202020204" pitchFamily="34" charset="0"/>
              </a:rPr>
              <a:t>&lt; 1&gt;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zh-CN" altLang="en-US" dirty="0">
                <a:sym typeface="Arial" panose="020B0604020202020204" pitchFamily="34" charset="0"/>
              </a:rPr>
              <a:t>心理差异</a:t>
            </a:r>
            <a:endParaRPr lang="zh-CN" altLang="en-US" dirty="0">
              <a:sym typeface="Arial" panose="020B0604020202020204" pitchFamily="34" charset="0"/>
            </a:endParaRPr>
          </a:p>
        </p:txBody>
      </p:sp>
      <p:graphicFrame>
        <p:nvGraphicFramePr>
          <p:cNvPr id="3" name="表格 2"/>
          <p:cNvGraphicFramePr>
            <a:graphicFrameLocks noGrp="1"/>
          </p:cNvGraphicFramePr>
          <p:nvPr>
            <p:custDataLst>
              <p:tags r:id="rId1"/>
            </p:custDataLst>
          </p:nvPr>
        </p:nvGraphicFramePr>
        <p:xfrm>
          <a:off x="1080135" y="1318895"/>
          <a:ext cx="10404475" cy="4364990"/>
        </p:xfrm>
        <a:graphic>
          <a:graphicData uri="http://schemas.openxmlformats.org/drawingml/2006/table">
            <a:tbl>
              <a:tblPr firstRow="1" bandRow="1">
                <a:tableStyleId>{ED083AE6-46FA-4A59-8FB0-9F97EB10719F}</a:tableStyleId>
              </a:tblPr>
              <a:tblGrid>
                <a:gridCol w="5293995"/>
                <a:gridCol w="5110480"/>
              </a:tblGrid>
              <a:tr h="810895">
                <a:tc gridSpan="2">
                  <a:txBody>
                    <a:bodyPr/>
                    <a:p>
                      <a:pPr indent="0" algn="ctr" fontAlgn="auto">
                        <a:lnSpc>
                          <a:spcPct val="120000"/>
                        </a:lnSpc>
                        <a:spcBef>
                          <a:spcPts val="0"/>
                        </a:spcBef>
                        <a:spcAft>
                          <a:spcPts val="0"/>
                        </a:spcAft>
                      </a:pPr>
                      <a:r>
                        <a:rPr lang="zh-CN" altLang="en-US" sz="2000" b="1" spc="130">
                          <a:solidFill>
                            <a:srgbClr val="FF0000"/>
                          </a:solidFill>
                          <a:latin typeface="微软雅黑" panose="020B0503020204020204" pitchFamily="34" charset="-122"/>
                          <a:ea typeface="微软雅黑" panose="020B0503020204020204" pitchFamily="34" charset="-122"/>
                        </a:rPr>
                        <a:t>学习策略差异</a:t>
                      </a:r>
                      <a:endParaRPr lang="zh-CN" altLang="en-US" sz="2000" b="1" spc="130">
                        <a:solidFill>
                          <a:srgbClr val="FF0000"/>
                        </a:solidFill>
                        <a:latin typeface="微软雅黑" panose="020B0503020204020204" pitchFamily="34" charset="-122"/>
                        <a:ea typeface="微软雅黑" panose="020B0503020204020204" pitchFamily="34" charset="-122"/>
                      </a:endParaRPr>
                    </a:p>
                  </a:txBody>
                  <a:tcPr marL="317500" marR="317500" marT="215900" marB="215900" anchor="ctr">
                    <a:lnL>
                      <a:noFill/>
                    </a:lnL>
                    <a:lnR>
                      <a:noFill/>
                    </a:lnR>
                    <a:lnT w="19050">
                      <a:solidFill>
                        <a:srgbClr val="D7B7C9"/>
                      </a:solidFill>
                      <a:prstDash val="solid"/>
                    </a:lnT>
                    <a:lnB>
                      <a:noFill/>
                    </a:lnB>
                    <a:lnTlToBr w="12700" cmpd="sng">
                      <a:noFill/>
                      <a:prstDash val="solid"/>
                    </a:lnTlToBr>
                    <a:lnBlToTr w="12700" cmpd="sng">
                      <a:noFill/>
                      <a:prstDash val="solid"/>
                    </a:lnBlToTr>
                    <a:solidFill>
                      <a:srgbClr val="FFFFFF"/>
                    </a:solidFill>
                  </a:tcPr>
                </a:tc>
                <a:tc hMerge="1">
                  <a:tcPr marL="108192" marR="108192" marT="54096" marB="54096" anchor="ctr">
                    <a:lnL w="12700" cap="flat" cmpd="sng" algn="ctr">
                      <a:solidFill>
                        <a:schemeClr val="accent4">
                          <a:lumMod val="75000"/>
                        </a:schemeClr>
                      </a:solidFill>
                      <a:prstDash val="solid"/>
                      <a:round/>
                      <a:headEnd type="none" w="med" len="med"/>
                      <a:tailEnd type="none" w="med" len="med"/>
                    </a:lnL>
                    <a:lnR>
                      <a:noFill/>
                    </a:lnR>
                    <a:lnT w="19050">
                      <a:solidFill>
                        <a:srgbClr val="D7B7C9"/>
                      </a:solidFill>
                      <a:prstDash val="solid"/>
                    </a:lnT>
                    <a:lnB>
                      <a:noFill/>
                    </a:lnB>
                    <a:lnTlToBr w="12700" cmpd="sng">
                      <a:noFill/>
                      <a:prstDash val="solid"/>
                    </a:lnTlToBr>
                    <a:lnBlToTr w="12700" cmpd="sng">
                      <a:noFill/>
                      <a:prstDash val="solid"/>
                    </a:lnBlToTr>
                    <a:solidFill>
                      <a:schemeClr val="accent4">
                        <a:lumMod val="60000"/>
                        <a:lumOff val="40000"/>
                      </a:schemeClr>
                    </a:solidFill>
                  </a:tcPr>
                </a:tc>
              </a:tr>
              <a:tr h="810895">
                <a:tc>
                  <a:txBody>
                    <a:bodyPr/>
                    <a:p>
                      <a:pPr indent="0" algn="ctr" fontAlgn="auto">
                        <a:lnSpc>
                          <a:spcPct val="120000"/>
                        </a:lnSpc>
                        <a:spcBef>
                          <a:spcPts val="0"/>
                        </a:spcBef>
                        <a:spcAft>
                          <a:spcPts val="0"/>
                        </a:spcAft>
                      </a:pPr>
                      <a:r>
                        <a:rPr lang="zh-CN" altLang="en-US" sz="2000" b="1" spc="130">
                          <a:solidFill>
                            <a:srgbClr val="FFFFFF"/>
                          </a:solidFill>
                          <a:latin typeface="微软雅黑" panose="020B0503020204020204" pitchFamily="34" charset="-122"/>
                          <a:ea typeface="微软雅黑" panose="020B0503020204020204" pitchFamily="34" charset="-122"/>
                        </a:rPr>
                        <a:t>高水平学习者</a:t>
                      </a:r>
                      <a:endParaRPr lang="zh-CN" altLang="en-US" sz="2000" b="1" spc="130">
                        <a:solidFill>
                          <a:srgbClr val="FFFFFF"/>
                        </a:solidFill>
                        <a:latin typeface="微软雅黑" panose="020B0503020204020204" pitchFamily="34" charset="-122"/>
                        <a:ea typeface="微软雅黑" panose="020B0503020204020204" pitchFamily="34" charset="-122"/>
                      </a:endParaRPr>
                    </a:p>
                  </a:txBody>
                  <a:tcPr marL="317500" marR="317500" marT="215900" marB="215900" anchor="ctr">
                    <a:lnL>
                      <a:noFill/>
                    </a:lnL>
                    <a:lnR w="19050">
                      <a:solidFill>
                        <a:srgbClr val="FFFFFF"/>
                      </a:solidFill>
                      <a:prstDash val="solid"/>
                    </a:lnR>
                    <a:lnT>
                      <a:noFill/>
                    </a:lnT>
                    <a:lnB>
                      <a:noFill/>
                    </a:lnB>
                    <a:lnTlToBr w="12700" cmpd="sng">
                      <a:noFill/>
                      <a:prstDash val="solid"/>
                    </a:lnTlToBr>
                    <a:lnBlToTr w="12700" cmpd="sng">
                      <a:noFill/>
                      <a:prstDash val="solid"/>
                    </a:lnBlToTr>
                    <a:solidFill>
                      <a:srgbClr val="404040"/>
                    </a:solidFill>
                  </a:tcPr>
                </a:tc>
                <a:tc>
                  <a:txBody>
                    <a:bodyPr/>
                    <a:p>
                      <a:pPr indent="0" algn="ctr" fontAlgn="auto">
                        <a:lnSpc>
                          <a:spcPct val="120000"/>
                        </a:lnSpc>
                        <a:spcBef>
                          <a:spcPts val="0"/>
                        </a:spcBef>
                        <a:spcAft>
                          <a:spcPts val="0"/>
                        </a:spcAft>
                      </a:pPr>
                      <a:r>
                        <a:rPr lang="zh-CN" altLang="en-US" sz="2000" b="1" spc="130">
                          <a:solidFill>
                            <a:srgbClr val="FFFFFF"/>
                          </a:solidFill>
                          <a:latin typeface="微软雅黑" panose="020B0503020204020204" pitchFamily="34" charset="-122"/>
                          <a:ea typeface="微软雅黑" panose="020B0503020204020204" pitchFamily="34" charset="-122"/>
                          <a:sym typeface="+mn-ea"/>
                        </a:rPr>
                        <a:t>低水平学习者</a:t>
                      </a:r>
                      <a:endParaRPr lang="zh-CN" altLang="en-US" sz="2000" b="1" spc="130">
                        <a:solidFill>
                          <a:srgbClr val="FFFFFF"/>
                        </a:solidFill>
                        <a:latin typeface="微软雅黑" panose="020B0503020204020204" pitchFamily="34" charset="-122"/>
                        <a:ea typeface="微软雅黑" panose="020B0503020204020204" pitchFamily="34" charset="-122"/>
                        <a:sym typeface="+mn-ea"/>
                      </a:endParaRPr>
                    </a:p>
                  </a:txBody>
                  <a:tcPr marL="317500" marR="317500" marT="215900" marB="215900" anchor="ctr">
                    <a:lnL w="19050">
                      <a:solidFill>
                        <a:srgbClr val="FFFFFF"/>
                      </a:solidFill>
                      <a:prstDash val="solid"/>
                    </a:lnL>
                    <a:lnR>
                      <a:noFill/>
                    </a:lnR>
                    <a:lnT>
                      <a:noFill/>
                    </a:lnT>
                    <a:lnB>
                      <a:noFill/>
                    </a:lnB>
                    <a:lnTlToBr w="12700" cmpd="sng">
                      <a:noFill/>
                      <a:prstDash val="solid"/>
                    </a:lnTlToBr>
                    <a:lnBlToTr w="12700" cmpd="sng">
                      <a:noFill/>
                      <a:prstDash val="solid"/>
                    </a:lnBlToTr>
                    <a:solidFill>
                      <a:srgbClr val="D7B7C9"/>
                    </a:solidFill>
                  </a:tcPr>
                </a:tc>
              </a:tr>
              <a:tr h="937260">
                <a:tc>
                  <a:txBody>
                    <a:bodyPr/>
                    <a:p>
                      <a:pPr indent="0" algn="ctr" fontAlgn="auto">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熟练地、有意识地选择和使用恰当的策略</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a:noFill/>
                    </a:lnL>
                    <a:lnR w="19050">
                      <a:solidFill>
                        <a:srgbClr val="FFFFFF"/>
                      </a:solidFill>
                      <a:prstDash val="solid"/>
                    </a:lnR>
                    <a:lnT>
                      <a:noFill/>
                    </a:lnT>
                    <a:lnB>
                      <a:noFill/>
                    </a:lnB>
                    <a:lnTlToBr w="12700" cmpd="sng">
                      <a:noFill/>
                      <a:prstDash val="solid"/>
                    </a:lnTlToBr>
                    <a:lnBlToTr w="12700" cmpd="sng">
                      <a:noFill/>
                      <a:prstDash val="solid"/>
                    </a:lnBlToTr>
                    <a:solidFill>
                      <a:srgbClr val="FFFFFF"/>
                    </a:solidFill>
                  </a:tcPr>
                </a:tc>
                <a:tc>
                  <a:txBody>
                    <a:bodyPr/>
                    <a:p>
                      <a:pPr indent="0" algn="ctr">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随机地、盲目地使用策略</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19050">
                      <a:solidFill>
                        <a:srgbClr val="FFFFFF"/>
                      </a:solidFill>
                      <a:prstDash val="solid"/>
                    </a:lnL>
                    <a:lnR>
                      <a:noFill/>
                    </a:lnR>
                    <a:lnT>
                      <a:noFill/>
                    </a:lnT>
                    <a:lnB>
                      <a:noFill/>
                    </a:lnB>
                    <a:lnTlToBr w="12700" cmpd="sng">
                      <a:noFill/>
                      <a:prstDash val="solid"/>
                    </a:lnTlToBr>
                    <a:lnBlToTr w="12700" cmpd="sng">
                      <a:noFill/>
                      <a:prstDash val="solid"/>
                    </a:lnBlToTr>
                    <a:solidFill>
                      <a:srgbClr val="FFFFFF"/>
                    </a:solidFill>
                  </a:tcPr>
                </a:tc>
              </a:tr>
              <a:tr h="1032510">
                <a:tc>
                  <a:txBody>
                    <a:bodyPr/>
                    <a:p>
                      <a:pPr indent="0" algn="ctr" fontAlgn="auto">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复述学习材料时有选择性地挑重点进行复述</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a:noFill/>
                    </a:lnL>
                    <a:lnR w="19050">
                      <a:solidFill>
                        <a:srgbClr val="FFFFFF"/>
                      </a:solidFill>
                      <a:prstDash val="solid"/>
                    </a:lnR>
                    <a:lnT>
                      <a:noFill/>
                    </a:lnT>
                    <a:lnB>
                      <a:noFill/>
                    </a:lnB>
                    <a:lnTlToBr w="12700" cmpd="sng">
                      <a:noFill/>
                      <a:prstDash val="solid"/>
                    </a:lnTlToBr>
                    <a:lnBlToTr w="12700" cmpd="sng">
                      <a:noFill/>
                      <a:prstDash val="solid"/>
                    </a:lnBlToTr>
                    <a:solidFill>
                      <a:srgbClr val="F2F2F2"/>
                    </a:solidFill>
                  </a:tcPr>
                </a:tc>
                <a:tc>
                  <a:txBody>
                    <a:bodyPr/>
                    <a:p>
                      <a:pPr indent="0" algn="ctr">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复述时只是简单地重复学习材料</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19050">
                      <a:solidFill>
                        <a:srgbClr val="FFFFFF"/>
                      </a:solidFill>
                      <a:prstDash val="solid"/>
                    </a:lnL>
                    <a:lnR>
                      <a:noFill/>
                    </a:lnR>
                    <a:lnT>
                      <a:noFill/>
                    </a:lnT>
                    <a:lnB>
                      <a:noFill/>
                    </a:lnB>
                    <a:lnTlToBr w="12700" cmpd="sng">
                      <a:noFill/>
                      <a:prstDash val="solid"/>
                    </a:lnTlToBr>
                    <a:lnBlToTr w="12700" cmpd="sng">
                      <a:noFill/>
                      <a:prstDash val="solid"/>
                    </a:lnBlToTr>
                    <a:solidFill>
                      <a:srgbClr val="F2F2F2"/>
                    </a:solidFill>
                  </a:tcPr>
                </a:tc>
              </a:tr>
              <a:tr h="773430">
                <a:tc>
                  <a:txBody>
                    <a:bodyPr/>
                    <a:p>
                      <a:pPr indent="0" algn="ctr" fontAlgn="auto">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很快获得并使用高级的、复杂的策略</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a:noFill/>
                    </a:lnL>
                    <a:lnR w="19050">
                      <a:solidFill>
                        <a:srgbClr val="FFFFFF"/>
                      </a:solidFill>
                      <a:prstDash val="solid"/>
                    </a:lnR>
                    <a:lnT>
                      <a:noFill/>
                    </a:lnT>
                    <a:lnB w="19050">
                      <a:solidFill>
                        <a:srgbClr val="D7B7C9"/>
                      </a:solidFill>
                      <a:prstDash val="solid"/>
                    </a:lnB>
                    <a:lnTlToBr w="12700" cmpd="sng">
                      <a:noFill/>
                      <a:prstDash val="solid"/>
                    </a:lnTlToBr>
                    <a:lnBlToTr w="12700" cmpd="sng">
                      <a:noFill/>
                      <a:prstDash val="solid"/>
                    </a:lnBlToTr>
                    <a:solidFill>
                      <a:srgbClr val="FFFFFF"/>
                    </a:solidFill>
                  </a:tcPr>
                </a:tc>
                <a:tc>
                  <a:txBody>
                    <a:bodyPr/>
                    <a:p>
                      <a:pPr indent="0" algn="ctr" fontAlgn="auto">
                        <a:lnSpc>
                          <a:spcPct val="120000"/>
                        </a:lnSpc>
                        <a:spcBef>
                          <a:spcPts val="0"/>
                        </a:spcBef>
                        <a:spcAft>
                          <a:spcPts val="0"/>
                        </a:spcAft>
                      </a:pPr>
                      <a:r>
                        <a:rPr lang="zh-CN" altLang="en-US" sz="1800" spc="130">
                          <a:solidFill>
                            <a:srgbClr val="404040"/>
                          </a:solidFill>
                          <a:latin typeface="微软雅黑" panose="020B0503020204020204" pitchFamily="34" charset="-122"/>
                          <a:ea typeface="微软雅黑" panose="020B0503020204020204" pitchFamily="34" charset="-122"/>
                          <a:sym typeface="+mn-ea"/>
                        </a:rPr>
                        <a:t>难以使用高级的、复杂的策略</a:t>
                      </a:r>
                      <a:endParaRPr lang="zh-CN" altLang="en-US" sz="1800" b="0" spc="130">
                        <a:solidFill>
                          <a:srgbClr val="404040"/>
                        </a:solidFill>
                        <a:latin typeface="微软雅黑" panose="020B0503020204020204" pitchFamily="34" charset="-122"/>
                        <a:ea typeface="微软雅黑" panose="020B0503020204020204" pitchFamily="34" charset="-122"/>
                        <a:sym typeface="+mn-ea"/>
                      </a:endParaRPr>
                    </a:p>
                  </a:txBody>
                  <a:tcPr marL="317500" marR="317500" marT="215900" marB="215900" anchor="ctr">
                    <a:lnL w="19050">
                      <a:solidFill>
                        <a:srgbClr val="FFFFFF"/>
                      </a:solidFill>
                      <a:prstDash val="solid"/>
                    </a:lnL>
                    <a:lnR>
                      <a:noFill/>
                    </a:lnR>
                    <a:lnT>
                      <a:noFill/>
                    </a:lnT>
                    <a:lnB w="19050">
                      <a:solidFill>
                        <a:srgbClr val="D7B7C9"/>
                      </a:solidFill>
                      <a:prstDash val="solid"/>
                    </a:lnB>
                    <a:lnTlToBr w="12700" cmpd="sng">
                      <a:noFill/>
                      <a:prstDash val="solid"/>
                    </a:lnTlToBr>
                    <a:lnBlToTr w="12700" cmpd="sng">
                      <a:noFill/>
                      <a:prstDash val="solid"/>
                    </a:lnBlToTr>
                    <a:solidFill>
                      <a:srgbClr val="FFFFFF"/>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dirty="0">
                <a:sym typeface="Arial" panose="020B0604020202020204" pitchFamily="34" charset="0"/>
              </a:rPr>
              <a:t>&lt; 1&gt;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zh-CN" altLang="en-US" dirty="0">
                <a:sym typeface="Arial" panose="020B0604020202020204" pitchFamily="34" charset="0"/>
              </a:rPr>
              <a:t>心理差异</a:t>
            </a:r>
            <a:endParaRPr lang="zh-CN" altLang="en-US" dirty="0">
              <a:sym typeface="Arial" panose="020B0604020202020204" pitchFamily="34" charset="0"/>
            </a:endParaRPr>
          </a:p>
        </p:txBody>
      </p:sp>
      <p:graphicFrame>
        <p:nvGraphicFramePr>
          <p:cNvPr id="3" name="表格 2"/>
          <p:cNvGraphicFramePr>
            <a:graphicFrameLocks noGrp="1"/>
          </p:cNvGraphicFramePr>
          <p:nvPr>
            <p:custDataLst>
              <p:tags r:id="rId1"/>
            </p:custDataLst>
          </p:nvPr>
        </p:nvGraphicFramePr>
        <p:xfrm>
          <a:off x="1830705" y="648335"/>
          <a:ext cx="8696325" cy="5953760"/>
        </p:xfrm>
        <a:graphic>
          <a:graphicData uri="http://schemas.openxmlformats.org/drawingml/2006/table">
            <a:tbl>
              <a:tblPr firstRow="1" bandRow="1">
                <a:tableStyleId>{ED083AE6-46FA-4A59-8FB0-9F97EB10719F}</a:tableStyleId>
              </a:tblPr>
              <a:tblGrid>
                <a:gridCol w="2380615"/>
                <a:gridCol w="6315710"/>
              </a:tblGrid>
              <a:tr h="797560">
                <a:tc gridSpan="2">
                  <a:txBody>
                    <a:bodyPr/>
                    <a:p>
                      <a:pPr indent="0" algn="ctr" fontAlgn="auto">
                        <a:lnSpc>
                          <a:spcPct val="120000"/>
                        </a:lnSpc>
                        <a:spcBef>
                          <a:spcPts val="0"/>
                        </a:spcBef>
                        <a:spcAft>
                          <a:spcPts val="0"/>
                        </a:spcAft>
                      </a:pPr>
                      <a:r>
                        <a:rPr lang="zh-CN" altLang="en-US" sz="2000" b="1" spc="130">
                          <a:solidFill>
                            <a:srgbClr val="646464"/>
                          </a:solidFill>
                          <a:latin typeface="微软雅黑" panose="020B0503020204020204" pitchFamily="34" charset="-122"/>
                          <a:ea typeface="微软雅黑" panose="020B0503020204020204" pitchFamily="34" charset="-122"/>
                        </a:rPr>
                        <a:t>学习兴趣差异</a:t>
                      </a:r>
                      <a:endParaRPr lang="zh-CN" altLang="en-US" sz="2000" b="1" spc="130">
                        <a:solidFill>
                          <a:srgbClr val="646464"/>
                        </a:solidFill>
                        <a:latin typeface="微软雅黑" panose="020B0503020204020204" pitchFamily="34" charset="-122"/>
                        <a:ea typeface="微软雅黑" panose="020B0503020204020204" pitchFamily="34" charset="-122"/>
                      </a:endParaRPr>
                    </a:p>
                  </a:txBody>
                  <a:tcPr marL="317500" marR="317500" marT="215900" marB="215900" anchor="ctr">
                    <a:lnL w="9525">
                      <a:solidFill>
                        <a:srgbClr val="646464"/>
                      </a:solidFill>
                      <a:prstDash val="sysDash"/>
                    </a:lnL>
                    <a:lnR w="9525">
                      <a:solidFill>
                        <a:srgbClr val="646464"/>
                      </a:solidFill>
                      <a:prstDash val="sysDash"/>
                    </a:lnR>
                    <a:lnT w="9525">
                      <a:solidFill>
                        <a:srgbClr val="646464"/>
                      </a:solidFill>
                      <a:prstDash val="sysDash"/>
                    </a:lnT>
                    <a:lnB w="28575">
                      <a:solidFill>
                        <a:srgbClr val="646464"/>
                      </a:solidFill>
                      <a:prstDash val="solid"/>
                    </a:lnB>
                    <a:lnTlToBr w="12700" cmpd="sng">
                      <a:noFill/>
                      <a:prstDash val="solid"/>
                    </a:lnTlToBr>
                    <a:lnBlToTr w="12700" cmpd="sng">
                      <a:noFill/>
                      <a:prstDash val="solid"/>
                    </a:lnBlToTr>
                    <a:solidFill>
                      <a:srgbClr val="FFFFFF"/>
                    </a:solidFill>
                  </a:tcPr>
                </a:tc>
                <a:tc hMerge="1">
                  <a:tcPr marL="108192" marR="108192" marT="54096" marB="54096" anchor="ctr">
                    <a:lnL w="12700" cap="flat" cmpd="sng" algn="ctr">
                      <a:solidFill>
                        <a:schemeClr val="accent4">
                          <a:lumMod val="75000"/>
                        </a:schemeClr>
                      </a:solidFill>
                      <a:prstDash val="solid"/>
                      <a:round/>
                      <a:headEnd type="none" w="med" len="med"/>
                      <a:tailEnd type="none" w="med" len="med"/>
                    </a:lnL>
                    <a:lnR w="9525">
                      <a:solidFill>
                        <a:srgbClr val="646464"/>
                      </a:solidFill>
                      <a:prstDash val="sysDash"/>
                    </a:lnR>
                    <a:lnT w="9525">
                      <a:solidFill>
                        <a:srgbClr val="646464"/>
                      </a:solidFill>
                      <a:prstDash val="sysDash"/>
                    </a:lnT>
                    <a:lnB w="28575">
                      <a:solidFill>
                        <a:srgbClr val="646464"/>
                      </a:solidFill>
                      <a:prstDash val="solid"/>
                    </a:lnB>
                    <a:lnTlToBr w="12700" cmpd="sng">
                      <a:noFill/>
                      <a:prstDash val="solid"/>
                    </a:lnTlToBr>
                    <a:lnBlToTr w="12700" cmpd="sng">
                      <a:noFill/>
                      <a:prstDash val="solid"/>
                    </a:lnBlToTr>
                    <a:solidFill>
                      <a:schemeClr val="accent4">
                        <a:lumMod val="60000"/>
                        <a:lumOff val="40000"/>
                      </a:schemeClr>
                    </a:solidFill>
                  </a:tcPr>
                </a:tc>
              </a:tr>
              <a:tr h="797560">
                <a:tc>
                  <a:txBody>
                    <a:bodyPr/>
                    <a:p>
                      <a:pPr indent="0" algn="ctr" fontAlgn="auto">
                        <a:lnSpc>
                          <a:spcPct val="120000"/>
                        </a:lnSpc>
                        <a:spcBef>
                          <a:spcPts val="0"/>
                        </a:spcBef>
                        <a:spcAft>
                          <a:spcPts val="0"/>
                        </a:spcAft>
                      </a:pPr>
                      <a:r>
                        <a:rPr lang="zh-CN" altLang="en-US" sz="2000" b="1" spc="130">
                          <a:solidFill>
                            <a:srgbClr val="646464"/>
                          </a:solidFill>
                          <a:latin typeface="微软雅黑" panose="020B0503020204020204" pitchFamily="34" charset="-122"/>
                          <a:ea typeface="微软雅黑" panose="020B0503020204020204" pitchFamily="34" charset="-122"/>
                        </a:rPr>
                        <a:t>学习兴趣</a:t>
                      </a:r>
                      <a:endParaRPr lang="zh-CN" altLang="en-US" sz="2000" b="1" spc="130">
                        <a:solidFill>
                          <a:srgbClr val="646464"/>
                        </a:solidFill>
                        <a:latin typeface="微软雅黑" panose="020B0503020204020204" pitchFamily="34" charset="-122"/>
                        <a:ea typeface="微软雅黑" panose="020B0503020204020204" pitchFamily="34" charset="-122"/>
                      </a:endParaRPr>
                    </a:p>
                  </a:txBody>
                  <a:tcPr marL="317500" marR="317500" marT="215900" marB="215900" anchor="ctr">
                    <a:lnL w="9525">
                      <a:solidFill>
                        <a:srgbClr val="646464"/>
                      </a:solidFill>
                      <a:prstDash val="sysDash"/>
                    </a:lnL>
                    <a:lnR w="9525">
                      <a:solidFill>
                        <a:srgbClr val="646464"/>
                      </a:solidFill>
                      <a:prstDash val="sysDash"/>
                    </a:lnR>
                    <a:lnT w="28575">
                      <a:solidFill>
                        <a:srgbClr val="646464"/>
                      </a:solidFill>
                      <a:prstDash val="solid"/>
                    </a:lnT>
                    <a:lnB w="28575">
                      <a:solidFill>
                        <a:srgbClr val="646464"/>
                      </a:solidFill>
                      <a:prstDash val="solid"/>
                    </a:lnB>
                    <a:lnTlToBr w="12700" cmpd="sng">
                      <a:noFill/>
                      <a:prstDash val="solid"/>
                    </a:lnTlToBr>
                    <a:lnBlToTr w="12700" cmpd="sng">
                      <a:noFill/>
                      <a:prstDash val="solid"/>
                    </a:lnBlToTr>
                    <a:solidFill>
                      <a:srgbClr val="FFFFFF"/>
                    </a:solidFill>
                  </a:tcPr>
                </a:tc>
                <a:tc>
                  <a:txBody>
                    <a:bodyPr/>
                    <a:p>
                      <a:pPr indent="0" algn="ctr" fontAlgn="auto">
                        <a:lnSpc>
                          <a:spcPct val="120000"/>
                        </a:lnSpc>
                        <a:spcBef>
                          <a:spcPts val="0"/>
                        </a:spcBef>
                        <a:spcAft>
                          <a:spcPts val="0"/>
                        </a:spcAft>
                      </a:pPr>
                      <a:r>
                        <a:rPr lang="zh-CN" altLang="en-US" sz="2000" b="1" spc="130">
                          <a:solidFill>
                            <a:srgbClr val="646464"/>
                          </a:solidFill>
                          <a:latin typeface="微软雅黑" panose="020B0503020204020204" pitchFamily="34" charset="-122"/>
                          <a:ea typeface="微软雅黑" panose="020B0503020204020204" pitchFamily="34" charset="-122"/>
                        </a:rPr>
                        <a:t>具体表现</a:t>
                      </a:r>
                      <a:endParaRPr lang="zh-CN" altLang="en-US" sz="2000" b="1" spc="130">
                        <a:solidFill>
                          <a:srgbClr val="646464"/>
                        </a:solidFill>
                        <a:latin typeface="微软雅黑" panose="020B0503020204020204" pitchFamily="34" charset="-122"/>
                        <a:ea typeface="微软雅黑" panose="020B0503020204020204" pitchFamily="34" charset="-122"/>
                      </a:endParaRPr>
                    </a:p>
                  </a:txBody>
                  <a:tcPr marL="317500" marR="317500" marT="215900" marB="215900" anchor="ctr">
                    <a:lnL w="9525">
                      <a:solidFill>
                        <a:srgbClr val="646464"/>
                      </a:solidFill>
                      <a:prstDash val="sysDash"/>
                    </a:lnL>
                    <a:lnR w="9525">
                      <a:solidFill>
                        <a:srgbClr val="646464"/>
                      </a:solidFill>
                      <a:prstDash val="sysDash"/>
                    </a:lnR>
                    <a:lnT w="28575">
                      <a:solidFill>
                        <a:srgbClr val="646464"/>
                      </a:solidFill>
                      <a:prstDash val="solid"/>
                    </a:lnT>
                    <a:lnB w="28575">
                      <a:solidFill>
                        <a:srgbClr val="646464"/>
                      </a:solidFill>
                      <a:prstDash val="solid"/>
                    </a:lnB>
                    <a:lnTlToBr w="12700" cmpd="sng">
                      <a:noFill/>
                      <a:prstDash val="solid"/>
                    </a:lnTlToBr>
                    <a:lnBlToTr w="12700" cmpd="sng">
                      <a:noFill/>
                      <a:prstDash val="solid"/>
                    </a:lnBlToTr>
                    <a:solidFill>
                      <a:srgbClr val="FFFFFF"/>
                    </a:solidFill>
                  </a:tcPr>
                </a:tc>
              </a:tr>
              <a:tr h="1089660">
                <a:tc>
                  <a:txBody>
                    <a:bodyPr/>
                    <a:p>
                      <a:pPr indent="0" algn="ctr" fontAlgn="auto">
                        <a:lnSpc>
                          <a:spcPct val="120000"/>
                        </a:lnSpc>
                        <a:spcBef>
                          <a:spcPts val="0"/>
                        </a:spcBef>
                        <a:spcAft>
                          <a:spcPts val="0"/>
                        </a:spcAft>
                      </a:pPr>
                      <a:r>
                        <a:rPr lang="zh-CN" altLang="en-US" sz="1800" b="0" spc="130">
                          <a:solidFill>
                            <a:srgbClr val="646464"/>
                          </a:solidFill>
                          <a:latin typeface="微软雅黑" panose="020B0503020204020204" pitchFamily="34" charset="-122"/>
                          <a:ea typeface="微软雅黑" panose="020B0503020204020204" pitchFamily="34" charset="-122"/>
                        </a:rPr>
                        <a:t>学科兴趣的差异</a:t>
                      </a:r>
                      <a:endParaRPr lang="zh-CN" altLang="en-US" sz="1800" b="0" spc="130">
                        <a:solidFill>
                          <a:srgbClr val="646464"/>
                        </a:solidFill>
                        <a:latin typeface="微软雅黑" panose="020B0503020204020204" pitchFamily="34" charset="-122"/>
                        <a:ea typeface="微软雅黑" panose="020B0503020204020204" pitchFamily="34" charset="-122"/>
                      </a:endParaRPr>
                    </a:p>
                  </a:txBody>
                  <a:tcPr marL="317500" marR="317500" marT="215900" marB="215900" anchor="ctr">
                    <a:lnL w="9525">
                      <a:solidFill>
                        <a:srgbClr val="646464"/>
                      </a:solidFill>
                      <a:prstDash val="sysDash"/>
                    </a:lnL>
                    <a:lnR w="9525">
                      <a:solidFill>
                        <a:srgbClr val="646464"/>
                      </a:solidFill>
                      <a:prstDash val="sysDash"/>
                    </a:lnR>
                    <a:lnT w="28575">
                      <a:solidFill>
                        <a:srgbClr val="646464"/>
                      </a:solidFill>
                      <a:prstDash val="solid"/>
                    </a:lnT>
                    <a:lnB w="9525">
                      <a:solidFill>
                        <a:srgbClr val="646464"/>
                      </a:solidFill>
                      <a:prstDash val="sysDash"/>
                    </a:lnB>
                    <a:lnTlToBr w="12700" cmpd="sng">
                      <a:noFill/>
                      <a:prstDash val="solid"/>
                    </a:lnTlToBr>
                    <a:lnBlToTr w="12700" cmpd="sng">
                      <a:noFill/>
                      <a:prstDash val="solid"/>
                    </a:lnBlToTr>
                    <a:solidFill>
                      <a:srgbClr val="FFFFFF"/>
                    </a:solidFill>
                  </a:tcPr>
                </a:tc>
                <a:tc>
                  <a:txBody>
                    <a:bodyPr/>
                    <a:p>
                      <a:pPr indent="0" algn="l">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有的学生对数学、物理感兴趣，有的学生对语文、政治感兴趣</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9525">
                      <a:solidFill>
                        <a:srgbClr val="646464"/>
                      </a:solidFill>
                      <a:prstDash val="sysDash"/>
                    </a:lnL>
                    <a:lnR w="9525">
                      <a:solidFill>
                        <a:srgbClr val="646464"/>
                      </a:solidFill>
                      <a:prstDash val="sysDash"/>
                    </a:lnR>
                    <a:lnT w="28575">
                      <a:solidFill>
                        <a:srgbClr val="646464"/>
                      </a:solidFill>
                      <a:prstDash val="solid"/>
                    </a:lnT>
                    <a:lnB w="9525">
                      <a:solidFill>
                        <a:srgbClr val="646464"/>
                      </a:solidFill>
                      <a:prstDash val="sysDash"/>
                    </a:lnB>
                    <a:lnTlToBr w="12700" cmpd="sng">
                      <a:noFill/>
                      <a:prstDash val="solid"/>
                    </a:lnTlToBr>
                    <a:lnBlToTr w="12700" cmpd="sng">
                      <a:noFill/>
                      <a:prstDash val="solid"/>
                    </a:lnBlToTr>
                    <a:solidFill>
                      <a:srgbClr val="FFFFFF"/>
                    </a:solidFill>
                  </a:tcPr>
                </a:tc>
              </a:tr>
              <a:tr h="1089660">
                <a:tc>
                  <a:txBody>
                    <a:bodyPr/>
                    <a:p>
                      <a:pPr indent="0" algn="ctr" fontAlgn="auto">
                        <a:lnSpc>
                          <a:spcPct val="120000"/>
                        </a:lnSpc>
                        <a:spcBef>
                          <a:spcPts val="0"/>
                        </a:spcBef>
                        <a:spcAft>
                          <a:spcPts val="0"/>
                        </a:spcAft>
                      </a:pPr>
                      <a:r>
                        <a:rPr lang="zh-CN" altLang="en-US" sz="1800" b="0" spc="130">
                          <a:solidFill>
                            <a:srgbClr val="646464"/>
                          </a:solidFill>
                          <a:latin typeface="微软雅黑" panose="020B0503020204020204" pitchFamily="34" charset="-122"/>
                          <a:ea typeface="微软雅黑" panose="020B0503020204020204" pitchFamily="34" charset="-122"/>
                        </a:rPr>
                        <a:t>学习兴趣的广博性差异</a:t>
                      </a:r>
                      <a:endParaRPr lang="zh-CN" altLang="en-US" sz="1800" b="0" spc="130">
                        <a:solidFill>
                          <a:srgbClr val="646464"/>
                        </a:solidFill>
                        <a:latin typeface="微软雅黑" panose="020B0503020204020204" pitchFamily="34" charset="-122"/>
                        <a:ea typeface="微软雅黑" panose="020B0503020204020204" pitchFamily="34" charset="-122"/>
                      </a:endParaRPr>
                    </a:p>
                  </a:txBody>
                  <a:tcPr marL="317500" marR="317500" marT="215900" marB="215900"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w="12700" cmpd="sng">
                      <a:noFill/>
                      <a:prstDash val="solid"/>
                    </a:lnTlToBr>
                    <a:lnBlToTr w="12700" cmpd="sng">
                      <a:noFill/>
                      <a:prstDash val="solid"/>
                    </a:lnBlToTr>
                    <a:solidFill>
                      <a:srgbClr val="F2F2F2"/>
                    </a:solidFill>
                  </a:tcPr>
                </a:tc>
                <a:tc>
                  <a:txBody>
                    <a:bodyPr/>
                    <a:p>
                      <a:pPr indent="0" algn="l">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有的学生兴趣广泛，许多事物都乐意探索，有的学生兴趣狭隘，只对某些事物感兴趣</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w="12700" cmpd="sng">
                      <a:noFill/>
                      <a:prstDash val="solid"/>
                    </a:lnTlToBr>
                    <a:lnBlToTr w="12700" cmpd="sng">
                      <a:noFill/>
                      <a:prstDash val="solid"/>
                    </a:lnBlToTr>
                    <a:solidFill>
                      <a:srgbClr val="F2F2F2"/>
                    </a:solidFill>
                  </a:tcPr>
                </a:tc>
              </a:tr>
              <a:tr h="1089660">
                <a:tc>
                  <a:txBody>
                    <a:bodyPr/>
                    <a:p>
                      <a:pPr indent="0" algn="ctr" fontAlgn="auto">
                        <a:lnSpc>
                          <a:spcPct val="120000"/>
                        </a:lnSpc>
                        <a:spcBef>
                          <a:spcPts val="0"/>
                        </a:spcBef>
                        <a:spcAft>
                          <a:spcPts val="0"/>
                        </a:spcAft>
                      </a:pPr>
                      <a:r>
                        <a:rPr lang="zh-CN" altLang="en-US" sz="1800" b="0" spc="130">
                          <a:solidFill>
                            <a:srgbClr val="646464"/>
                          </a:solidFill>
                          <a:latin typeface="微软雅黑" panose="020B0503020204020204" pitchFamily="34" charset="-122"/>
                          <a:ea typeface="微软雅黑" panose="020B0503020204020204" pitchFamily="34" charset="-122"/>
                        </a:rPr>
                        <a:t>学习兴趣的持久性差异</a:t>
                      </a:r>
                      <a:endParaRPr lang="zh-CN" altLang="en-US" sz="1800" b="0" spc="130">
                        <a:solidFill>
                          <a:srgbClr val="646464"/>
                        </a:solidFill>
                        <a:latin typeface="微软雅黑" panose="020B0503020204020204" pitchFamily="34" charset="-122"/>
                        <a:ea typeface="微软雅黑" panose="020B0503020204020204" pitchFamily="34" charset="-122"/>
                      </a:endParaRPr>
                    </a:p>
                  </a:txBody>
                  <a:tcPr marL="317500" marR="317500" marT="215900" marB="215900"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w="12700" cmpd="sng">
                      <a:noFill/>
                      <a:prstDash val="solid"/>
                    </a:lnTlToBr>
                    <a:lnBlToTr w="12700" cmpd="sng">
                      <a:noFill/>
                      <a:prstDash val="solid"/>
                    </a:lnBlToTr>
                    <a:solidFill>
                      <a:srgbClr val="FFFFFF"/>
                    </a:solidFill>
                  </a:tcPr>
                </a:tc>
                <a:tc>
                  <a:txBody>
                    <a:bodyPr/>
                    <a:p>
                      <a:pPr indent="0" algn="l">
                        <a:lnSpc>
                          <a:spcPct val="120000"/>
                        </a:lnSpc>
                        <a:spcBef>
                          <a:spcPts val="0"/>
                        </a:spcBef>
                        <a:spcAft>
                          <a:spcPts val="0"/>
                        </a:spcAft>
                      </a:pPr>
                      <a:r>
                        <a:rPr lang="zh-CN" altLang="en-US" sz="1800" b="0" spc="130">
                          <a:solidFill>
                            <a:srgbClr val="404040"/>
                          </a:solidFill>
                          <a:latin typeface="微软雅黑" panose="020B0503020204020204" pitchFamily="34" charset="-122"/>
                          <a:ea typeface="微软雅黑" panose="020B0503020204020204" pitchFamily="34" charset="-122"/>
                        </a:rPr>
                        <a:t>有些学生学习兴趣稳定，能够保持很长的时间；有些学生学习兴趣不稳定，经常变化</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9525">
                      <a:solidFill>
                        <a:srgbClr val="646464"/>
                      </a:solidFill>
                      <a:prstDash val="sysDash"/>
                    </a:lnL>
                    <a:lnR w="9525">
                      <a:solidFill>
                        <a:srgbClr val="646464"/>
                      </a:solidFill>
                      <a:prstDash val="sysDash"/>
                    </a:lnR>
                    <a:lnT w="9525">
                      <a:solidFill>
                        <a:srgbClr val="646464"/>
                      </a:solidFill>
                      <a:prstDash val="sysDash"/>
                    </a:lnT>
                    <a:lnB w="9525">
                      <a:solidFill>
                        <a:srgbClr val="646464"/>
                      </a:solidFill>
                      <a:prstDash val="sysDash"/>
                    </a:lnB>
                    <a:lnTlToBr w="12700" cmpd="sng">
                      <a:noFill/>
                      <a:prstDash val="solid"/>
                    </a:lnTlToBr>
                    <a:lnBlToTr w="12700" cmpd="sng">
                      <a:noFill/>
                      <a:prstDash val="solid"/>
                    </a:lnBlToTr>
                    <a:solidFill>
                      <a:srgbClr val="FFFFFF"/>
                    </a:solidFill>
                  </a:tcPr>
                </a:tc>
              </a:tr>
              <a:tr h="1089660">
                <a:tc>
                  <a:txBody>
                    <a:bodyPr/>
                    <a:p>
                      <a:pPr indent="0" algn="ctr" fontAlgn="auto">
                        <a:lnSpc>
                          <a:spcPct val="120000"/>
                        </a:lnSpc>
                        <a:spcBef>
                          <a:spcPts val="0"/>
                        </a:spcBef>
                        <a:spcAft>
                          <a:spcPts val="0"/>
                        </a:spcAft>
                        <a:buNone/>
                      </a:pPr>
                      <a:r>
                        <a:rPr lang="zh-CN" altLang="en-US" sz="1800" b="0" spc="130">
                          <a:solidFill>
                            <a:srgbClr val="646464"/>
                          </a:solidFill>
                          <a:latin typeface="微软雅黑" panose="020B0503020204020204" pitchFamily="34" charset="-122"/>
                          <a:ea typeface="微软雅黑" panose="020B0503020204020204" pitchFamily="34" charset="-122"/>
                        </a:rPr>
                        <a:t>学习兴趣的效果性差异</a:t>
                      </a:r>
                      <a:endParaRPr lang="zh-CN" altLang="en-US" sz="1800" b="0" spc="130">
                        <a:solidFill>
                          <a:srgbClr val="646464"/>
                        </a:solidFill>
                        <a:latin typeface="微软雅黑" panose="020B0503020204020204" pitchFamily="34" charset="-122"/>
                        <a:ea typeface="微软雅黑" panose="020B0503020204020204" pitchFamily="34" charset="-122"/>
                      </a:endParaRPr>
                    </a:p>
                  </a:txBody>
                  <a:tcPr marL="317500" marR="317500" marT="215900" marB="215900" anchor="ctr">
                    <a:lnL w="9525">
                      <a:solidFill>
                        <a:srgbClr val="646464"/>
                      </a:solidFill>
                      <a:prstDash val="sysDash"/>
                    </a:lnL>
                    <a:lnR w="9525">
                      <a:solidFill>
                        <a:srgbClr val="646464"/>
                      </a:solidFill>
                      <a:prstDash val="sysDash"/>
                    </a:lnR>
                    <a:lnT w="9525">
                      <a:solidFill>
                        <a:srgbClr val="646464"/>
                      </a:solidFill>
                      <a:prstDash val="sysDash"/>
                    </a:lnT>
                    <a:lnB w="28575">
                      <a:solidFill>
                        <a:srgbClr val="646464"/>
                      </a:solidFill>
                      <a:prstDash val="solid"/>
                    </a:lnB>
                    <a:lnTlToBr w="12700" cmpd="sng">
                      <a:noFill/>
                      <a:prstDash val="solid"/>
                    </a:lnTlToBr>
                    <a:lnBlToTr w="12700" cmpd="sng">
                      <a:noFill/>
                      <a:prstDash val="solid"/>
                    </a:lnBlToTr>
                    <a:solidFill>
                      <a:srgbClr val="F2F2F2"/>
                    </a:solidFill>
                  </a:tcPr>
                </a:tc>
                <a:tc>
                  <a:txBody>
                    <a:bodyPr/>
                    <a:p>
                      <a:pPr indent="0" algn="l">
                        <a:lnSpc>
                          <a:spcPct val="120000"/>
                        </a:lnSpc>
                        <a:spcBef>
                          <a:spcPts val="0"/>
                        </a:spcBef>
                        <a:spcAft>
                          <a:spcPts val="0"/>
                        </a:spcAft>
                        <a:buNone/>
                      </a:pPr>
                      <a:r>
                        <a:rPr lang="zh-CN" altLang="en-US" sz="1800" b="0" spc="130">
                          <a:solidFill>
                            <a:srgbClr val="404040"/>
                          </a:solidFill>
                          <a:latin typeface="微软雅黑" panose="020B0503020204020204" pitchFamily="34" charset="-122"/>
                          <a:ea typeface="微软雅黑" panose="020B0503020204020204" pitchFamily="34" charset="-122"/>
                        </a:rPr>
                        <a:t>有些学生学习兴趣停留在头脑中，未付诸行动；</a:t>
                      </a:r>
                      <a:endParaRPr lang="zh-CN" altLang="en-US" sz="1800" b="0" spc="130">
                        <a:solidFill>
                          <a:srgbClr val="404040"/>
                        </a:solidFill>
                        <a:latin typeface="微软雅黑" panose="020B0503020204020204" pitchFamily="34" charset="-122"/>
                        <a:ea typeface="微软雅黑" panose="020B0503020204020204" pitchFamily="34" charset="-122"/>
                      </a:endParaRPr>
                    </a:p>
                    <a:p>
                      <a:pPr indent="0" algn="l">
                        <a:lnSpc>
                          <a:spcPct val="120000"/>
                        </a:lnSpc>
                        <a:spcBef>
                          <a:spcPts val="0"/>
                        </a:spcBef>
                        <a:spcAft>
                          <a:spcPts val="0"/>
                        </a:spcAft>
                        <a:buNone/>
                      </a:pPr>
                      <a:r>
                        <a:rPr lang="zh-CN" altLang="en-US" sz="1800" b="0" spc="130">
                          <a:solidFill>
                            <a:srgbClr val="404040"/>
                          </a:solidFill>
                          <a:latin typeface="微软雅黑" panose="020B0503020204020204" pitchFamily="34" charset="-122"/>
                          <a:ea typeface="微软雅黑" panose="020B0503020204020204" pitchFamily="34" charset="-122"/>
                        </a:rPr>
                        <a:t>有些学生的兴趣成为他们强大的学习动力</a:t>
                      </a:r>
                      <a:endParaRPr lang="zh-CN" altLang="en-US" sz="1800" b="0" spc="130">
                        <a:solidFill>
                          <a:srgbClr val="404040"/>
                        </a:solidFill>
                        <a:latin typeface="微软雅黑" panose="020B0503020204020204" pitchFamily="34" charset="-122"/>
                        <a:ea typeface="微软雅黑" panose="020B0503020204020204" pitchFamily="34" charset="-122"/>
                      </a:endParaRPr>
                    </a:p>
                  </a:txBody>
                  <a:tcPr marL="317500" marR="317500" marT="215900" marB="215900" anchor="ctr">
                    <a:lnL w="9525">
                      <a:solidFill>
                        <a:srgbClr val="646464"/>
                      </a:solidFill>
                      <a:prstDash val="sysDash"/>
                    </a:lnL>
                    <a:lnR w="9525">
                      <a:solidFill>
                        <a:srgbClr val="646464"/>
                      </a:solidFill>
                      <a:prstDash val="sysDash"/>
                    </a:lnR>
                    <a:lnT w="9525">
                      <a:solidFill>
                        <a:srgbClr val="646464"/>
                      </a:solidFill>
                      <a:prstDash val="sysDash"/>
                    </a:lnT>
                    <a:lnB w="28575">
                      <a:solidFill>
                        <a:srgbClr val="646464"/>
                      </a:solidFill>
                      <a:prstDash val="solid"/>
                    </a:lnB>
                    <a:lnTlToBr w="12700" cmpd="sng">
                      <a:noFill/>
                      <a:prstDash val="solid"/>
                    </a:lnTlToBr>
                    <a:lnBlToTr w="12700" cmpd="sng">
                      <a:noFill/>
                      <a:prstDash val="solid"/>
                    </a:lnBlToTr>
                    <a:solidFill>
                      <a:srgbClr val="F2F2F2"/>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dirty="0">
                <a:sym typeface="Arial" panose="020B0604020202020204" pitchFamily="34" charset="0"/>
              </a:rPr>
              <a:t>&lt; 2&gt;</a:t>
            </a:r>
            <a:endParaRPr lang="zh-CN" altLang="en-US" dirty="0">
              <a:sym typeface="Arial" panose="020B0604020202020204" pitchFamily="34" charset="0"/>
            </a:endParaRPr>
          </a:p>
        </p:txBody>
      </p:sp>
      <p:sp>
        <p:nvSpPr>
          <p:cNvPr id="2" name="标题 1"/>
          <p:cNvSpPr>
            <a:spLocks noGrp="1"/>
          </p:cNvSpPr>
          <p:nvPr>
            <p:ph type="title"/>
          </p:nvPr>
        </p:nvSpPr>
        <p:spPr/>
        <p:txBody>
          <a:bodyPr/>
          <a:lstStyle/>
          <a:p>
            <a:r>
              <a:rPr lang="zh-CN" altLang="en-US" dirty="0">
                <a:sym typeface="Arial" panose="020B0604020202020204" pitchFamily="34" charset="0"/>
              </a:rPr>
              <a:t>心理差异</a:t>
            </a:r>
            <a:endParaRPr lang="zh-CN" altLang="en-US" dirty="0">
              <a:sym typeface="Arial" panose="020B0604020202020204" pitchFamily="34" charset="0"/>
            </a:endParaRPr>
          </a:p>
        </p:txBody>
      </p:sp>
      <p:sp>
        <p:nvSpPr>
          <p:cNvPr id="3" name="文本占位符 2"/>
          <p:cNvSpPr>
            <a:spLocks noGrp="1"/>
          </p:cNvSpPr>
          <p:nvPr>
            <p:ph type="body" sz="quarter" idx="10"/>
          </p:nvPr>
        </p:nvSpPr>
        <p:spPr>
          <a:xfrm>
            <a:off x="5281613" y="1976787"/>
            <a:ext cx="5561647" cy="3302000"/>
          </a:xfrm>
        </p:spPr>
        <p:txBody>
          <a:bodyPr>
            <a:normAutofit lnSpcReduction="10000"/>
          </a:bodyPr>
          <a:lstStyle/>
          <a:p>
            <a:pPr marL="0" indent="0">
              <a:buNone/>
            </a:pPr>
            <a:endParaRPr lang="en-US" altLang="zh-CN" dirty="0">
              <a:sym typeface="Arial" panose="020B0604020202020204" pitchFamily="34" charset="0"/>
            </a:endParaRPr>
          </a:p>
          <a:p>
            <a:r>
              <a:rPr lang="zh-CN" altLang="en-US" dirty="0">
                <a:sym typeface="Arial" panose="020B0604020202020204" pitchFamily="34" charset="0"/>
              </a:rPr>
              <a:t>尊重学生的心理差异</a:t>
            </a:r>
            <a:endParaRPr lang="zh-CN" altLang="en-US" dirty="0">
              <a:sym typeface="Arial" panose="020B0604020202020204" pitchFamily="34" charset="0"/>
            </a:endParaRPr>
          </a:p>
          <a:p>
            <a:endParaRPr lang="en-US" altLang="zh-CN" dirty="0">
              <a:sym typeface="Arial" panose="020B0604020202020204" pitchFamily="34" charset="0"/>
            </a:endParaRPr>
          </a:p>
          <a:p>
            <a:r>
              <a:rPr lang="zh-CN" altLang="en-US" dirty="0">
                <a:sym typeface="Arial" panose="020B0604020202020204" pitchFamily="34" charset="0"/>
              </a:rPr>
              <a:t>了解和发现学生的个别差异</a:t>
            </a:r>
            <a:endParaRPr lang="zh-CN" altLang="en-US" dirty="0">
              <a:sym typeface="Arial" panose="020B0604020202020204" pitchFamily="34" charset="0"/>
            </a:endParaRPr>
          </a:p>
          <a:p>
            <a:endParaRPr lang="en-US" altLang="zh-CN" dirty="0">
              <a:sym typeface="Arial" panose="020B0604020202020204" pitchFamily="34" charset="0"/>
            </a:endParaRPr>
          </a:p>
          <a:p>
            <a:r>
              <a:rPr lang="zh-CN" altLang="en-US" dirty="0">
                <a:sym typeface="Arial" panose="020B0604020202020204" pitchFamily="34" charset="0"/>
              </a:rPr>
              <a:t>根据学生的个别差异实施有针对性的个别教育</a:t>
            </a:r>
            <a:endParaRPr lang="zh-CN" altLang="en-US" dirty="0">
              <a:sym typeface="Arial" panose="020B0604020202020204" pitchFamily="34" charset="0"/>
            </a:endParaRPr>
          </a:p>
        </p:txBody>
      </p:sp>
      <p:sp>
        <p:nvSpPr>
          <p:cNvPr id="5" name="文本框 4"/>
          <p:cNvSpPr txBox="1"/>
          <p:nvPr/>
        </p:nvSpPr>
        <p:spPr>
          <a:xfrm>
            <a:off x="1223645" y="1142365"/>
            <a:ext cx="3789680" cy="460375"/>
          </a:xfrm>
          <a:prstGeom prst="rect">
            <a:avLst/>
          </a:prstGeom>
          <a:noFill/>
        </p:spPr>
        <p:txBody>
          <a:bodyPr wrap="none" rtlCol="0">
            <a:spAutoFit/>
          </a:bodyPr>
          <a:p>
            <a:pPr algn="ctr"/>
            <a:r>
              <a:rPr lang="zh-CN" altLang="en-US" sz="2400" b="1" dirty="0" smtClean="0">
                <a:latin typeface="Arial" panose="020B0604020202020204" pitchFamily="34" charset="0"/>
                <a:ea typeface="微软雅黑" panose="020B0503020204020204" pitchFamily="34" charset="-122"/>
                <a:cs typeface="+mn-ea"/>
                <a:sym typeface="Arial" panose="020B0604020202020204" pitchFamily="34" charset="0"/>
              </a:rPr>
              <a:t>针对心理差异的因材施教</a:t>
            </a:r>
            <a:r>
              <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sz="2000" b="1" dirty="0" smtClean="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7" name="图片 6"/>
          <p:cNvPicPr>
            <a:picLocks noChangeAspect="1"/>
          </p:cNvPicPr>
          <p:nvPr/>
        </p:nvPicPr>
        <p:blipFill>
          <a:blip r:embed="rId1"/>
          <a:stretch>
            <a:fillRect/>
          </a:stretch>
        </p:blipFill>
        <p:spPr>
          <a:xfrm>
            <a:off x="267970" y="2077085"/>
            <a:ext cx="5013960" cy="3627120"/>
          </a:xfrm>
          <a:prstGeom prst="rect">
            <a:avLst/>
          </a:prstGeom>
        </p:spPr>
      </p:pic>
    </p:spTree>
  </p:cSld>
  <p:clrMapOvr>
    <a:masterClrMapping/>
  </p:clrMapOvr>
</p:sld>
</file>

<file path=ppt/tags/tag1.xml><?xml version="1.0" encoding="utf-8"?>
<p:tagLst xmlns:p="http://schemas.openxmlformats.org/presentationml/2006/main">
  <p:tag name="KSO_WM_UNIT_TABLE_BEAUTIFY" val="smartTable{0cacdc8b-5bd3-415f-8d2f-294d8fdc7c19}"/>
  <p:tag name="KSO_WM_UNIT_VALUE" val="1018*2506"/>
  <p:tag name="KSO_WM_UNIT_HIGHLIGHT" val="0"/>
  <p:tag name="KSO_WM_UNIT_COMPATIBLE" val="0"/>
  <p:tag name="KSO_WM_UNIT_DIAGRAM_ISNUMVISUAL" val="0"/>
  <p:tag name="KSO_WM_UNIT_DIAGRAM_ISREFERUNIT" val="0"/>
  <p:tag name="KSO_WM_UNIT_TYPE" val="β"/>
  <p:tag name="KSO_WM_UNIT_INDEX" val="1"/>
  <p:tag name="KSO_WM_UNIT_ID" val="mixed20203806_1*β*1"/>
  <p:tag name="KSO_WM_TEMPLATE_CATEGORY" val="mixed"/>
  <p:tag name="KSO_WM_TEMPLATE_INDEX" val="20203806"/>
  <p:tag name="KSO_WM_UNIT_LAYERLEVEL" val="1"/>
  <p:tag name="KSO_WM_TAG_VERSION" val="1.0"/>
  <p:tag name="KSO_WM_BEAUTIFY_FLAG" val="#wm#"/>
  <p:tag name="TABLE_RECT" val="309.15*88.6472*341.7*394"/>
  <p:tag name="TABLE_EMPHASIZE_COLOR" val="8684935"/>
  <p:tag name="TABLE_ONEKEY_SKIN_IDX" val="0"/>
  <p:tag name="TABLE_SKINIDX" val="0"/>
  <p:tag name="TABLE_COLORIDX" val="l"/>
  <p:tag name="TABLE_COLOR_RGB" val="0x000000*0xFFFFFF*0x44546A*0xE6E5E5*0x848587*0x738499*0x817CA0*0x9B819F*0xA7878C*0xAB968B"/>
</p:tagLst>
</file>

<file path=ppt/tags/tag2.xml><?xml version="1.0" encoding="utf-8"?>
<p:tagLst xmlns:p="http://schemas.openxmlformats.org/presentationml/2006/main">
  <p:tag name="KSO_WM_UNIT_TABLE_BEAUTIFY" val="smartTable{0cacdc8b-5bd3-415f-8d2f-294d8fdc7c19}"/>
  <p:tag name="KSO_WM_UNIT_VALUE" val="1018*2506"/>
  <p:tag name="KSO_WM_UNIT_HIGHLIGHT" val="0"/>
  <p:tag name="KSO_WM_UNIT_COMPATIBLE" val="0"/>
  <p:tag name="KSO_WM_UNIT_DIAGRAM_ISNUMVISUAL" val="0"/>
  <p:tag name="KSO_WM_UNIT_DIAGRAM_ISREFERUNIT" val="0"/>
  <p:tag name="KSO_WM_UNIT_TYPE" val="β"/>
  <p:tag name="KSO_WM_UNIT_INDEX" val="1"/>
  <p:tag name="KSO_WM_UNIT_ID" val="mixed20203806_1*β*1"/>
  <p:tag name="KSO_WM_TEMPLATE_CATEGORY" val="mixed"/>
  <p:tag name="KSO_WM_TEMPLATE_INDEX" val="20203806"/>
  <p:tag name="KSO_WM_UNIT_LAYERLEVEL" val="1"/>
  <p:tag name="KSO_WM_TAG_VERSION" val="1.0"/>
  <p:tag name="KSO_WM_BEAUTIFY_FLAG" val="#wm#"/>
  <p:tag name="TABLE_RECT" val="309.15*88.6472*341.7*394"/>
  <p:tag name="TABLE_EMPHASIZE_COLOR" val="14137289"/>
  <p:tag name="TABLE_ONEKEY_SKIN_IDX" val="0"/>
  <p:tag name="TABLE_SKINIDX" val="1"/>
  <p:tag name="TABLE_COLORIDX" val="g"/>
  <p:tag name="TABLE_COLOR_RGB" val="0x000000*0xFFFFFF*0x44546A*0xE6E5E5*0xD7B7C9*0xD5C4B3*0x7DB3DF*0xACDCBC*0x89D1D3*0xB1ADDB"/>
</p:tagLst>
</file>

<file path=ppt/tags/tag3.xml><?xml version="1.0" encoding="utf-8"?>
<p:tagLst xmlns:p="http://schemas.openxmlformats.org/presentationml/2006/main">
  <p:tag name="KSO_WM_UNIT_TABLE_BEAUTIFY" val="smartTable{0cacdc8b-5bd3-415f-8d2f-294d8fdc7c19}"/>
  <p:tag name="KSO_WM_UNIT_VALUE" val="1018*2506"/>
  <p:tag name="KSO_WM_UNIT_HIGHLIGHT" val="0"/>
  <p:tag name="KSO_WM_UNIT_COMPATIBLE" val="0"/>
  <p:tag name="KSO_WM_UNIT_DIAGRAM_ISNUMVISUAL" val="0"/>
  <p:tag name="KSO_WM_UNIT_DIAGRAM_ISREFERUNIT" val="0"/>
  <p:tag name="KSO_WM_UNIT_TYPE" val="β"/>
  <p:tag name="KSO_WM_UNIT_INDEX" val="1"/>
  <p:tag name="KSO_WM_UNIT_ID" val="mixed20203806_1*β*1"/>
  <p:tag name="KSO_WM_TEMPLATE_CATEGORY" val="mixed"/>
  <p:tag name="KSO_WM_TEMPLATE_INDEX" val="20203806"/>
  <p:tag name="KSO_WM_UNIT_LAYERLEVEL" val="1"/>
  <p:tag name="KSO_WM_TAG_VERSION" val="1.0"/>
  <p:tag name="KSO_WM_BEAUTIFY_FLAG" val="#wm#"/>
  <p:tag name="TABLE_RECT" val="36*48.55*888*442.9"/>
  <p:tag name="TABLE_EMPHASIZE_COLOR" val="6579300"/>
  <p:tag name="TABLE_ONEKEY_SKIN_IDX" val="0"/>
  <p:tag name="TABLE_SKINIDX" val="-1"/>
  <p:tag name="TABLE_COLORIDX" val="l"/>
  <p:tag name="TABLE_COLOR_RGB" val="0x000000*0xFFFFFF*0x44546A*0xE6E5E5*0x848587*0x738499*0x817CA0*0x9B819F*0xA7878C*0xAB968B"/>
</p:tagLst>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1517</Words>
  <Application>WPS 演示</Application>
  <PresentationFormat>宽屏</PresentationFormat>
  <Paragraphs>171</Paragraphs>
  <Slides>16</Slides>
  <Notes>17</Notes>
  <HiddenSlides>0</HiddenSlides>
  <MMClips>0</MMClips>
  <ScaleCrop>false</ScaleCrop>
  <HeadingPairs>
    <vt:vector size="6" baseType="variant">
      <vt:variant>
        <vt:lpstr>已用的字体</vt:lpstr>
      </vt:variant>
      <vt:variant>
        <vt:i4>8</vt:i4>
      </vt:variant>
      <vt:variant>
        <vt:lpstr>主题</vt:lpstr>
      </vt:variant>
      <vt:variant>
        <vt:i4>3</vt:i4>
      </vt:variant>
      <vt:variant>
        <vt:lpstr>幻灯片标题</vt:lpstr>
      </vt:variant>
      <vt:variant>
        <vt:i4>16</vt:i4>
      </vt:variant>
    </vt:vector>
  </HeadingPairs>
  <TitlesOfParts>
    <vt:vector size="27" baseType="lpstr">
      <vt:lpstr>Arial</vt:lpstr>
      <vt:lpstr>宋体</vt:lpstr>
      <vt:lpstr>Wingdings</vt:lpstr>
      <vt:lpstr>微软雅黑</vt:lpstr>
      <vt:lpstr>经典圆体简</vt:lpstr>
      <vt:lpstr>Arial</vt:lpstr>
      <vt:lpstr>Arial Unicode MS</vt:lpstr>
      <vt:lpstr>等线</vt:lpstr>
      <vt:lpstr>自定义设计方案</vt:lpstr>
      <vt:lpstr>1_自定义设计方案</vt:lpstr>
      <vt:lpstr>1_OfficePLUS</vt:lpstr>
      <vt:lpstr>PowerPoint 演示文稿</vt:lpstr>
      <vt:lpstr>PowerPoint 演示文稿</vt:lpstr>
      <vt:lpstr>PowerPoint 演示文稿</vt:lpstr>
      <vt:lpstr>概述</vt:lpstr>
      <vt:lpstr>PowerPoint 演示文稿</vt:lpstr>
      <vt:lpstr>心理差异</vt:lpstr>
      <vt:lpstr>心理差异</vt:lpstr>
      <vt:lpstr>心理差异</vt:lpstr>
      <vt:lpstr>结论</vt:lpstr>
      <vt:lpstr>PowerPoint 演示文稿</vt:lpstr>
      <vt:lpstr>心理差异</vt:lpstr>
      <vt:lpstr>学生考试成绩预测的方法（三种不同类别的监督机器学习技术）</vt:lpstr>
      <vt:lpstr>人格差异</vt:lpstr>
      <vt:lpstr>人格差异</vt:lpstr>
      <vt:lpstr>人格差异</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#我给母校送模板#</dc:title>
  <dc:creator>田 振宇</dc:creator>
  <cp:keywords>51PPT模板网</cp:keywords>
  <cp:lastModifiedBy>if</cp:lastModifiedBy>
  <cp:revision>331</cp:revision>
  <dcterms:created xsi:type="dcterms:W3CDTF">2018-12-09T14:29:00Z</dcterms:created>
  <dcterms:modified xsi:type="dcterms:W3CDTF">2020-10-20T15:22:39Z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2052-11.1.0.10000</vt:lpwstr>
  </property>
</Properties>
</file>

<file path=docProps/thumbnail.jpeg>
</file>